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Montserrat"/>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6f73a04f_0_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2" name="Google Shape;13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c6f73a04f_0_4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0" name="Google Shape;19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d761f4055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Google Shape;196;g3d761f405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d761f4055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Google Shape;203;g3d761f405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d761f4055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Google Shape;208;g3d761f40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d761f4055_0_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Google Shape;214;g3d761f40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d761f4055_0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Google Shape;221;g3d761f40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d761f4055_0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Google Shape;228;g3d761f405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d761f4055_0_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Google Shape;233;g3d761f405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d761f4055_0_1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Google Shape;239;g3d761f405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d761f4055_0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Google Shape;245;g3d761f405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d7cc61d9e_0_25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9" name="Google Shape;139;g3d7cc61d9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d761f4055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Google Shape;252;g3d761f405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d761f4055_0_1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Google Shape;259;g3d761f405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d761f4055_0_1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Google Shape;264;g3d761f405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d761f4055_0_2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Google Shape;269;g3d761f405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d761f4055_0_2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Google Shape;276;g3d761f405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d761f4055_0_1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Google Shape;284;g3d761f40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d761f4055_0_1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Google Shape;289;g3d761f405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d761f4055_0_1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Google Shape;296;g3d761f405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d761f4055_0_1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Google Shape;303;g3d761f405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d761f4055_0_1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Google Shape;310;g3d761f405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c6f73a04f_0_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5" name="Google Shape;145;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d761f4055_0_1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Google Shape;317;g3d761f405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d761f4055_0_1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3d761f405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d761f4055_0_1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Google Shape;331;g3d761f405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d761f4055_0_2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Google Shape;338;g3d761f405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d761f4055_0_1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Google Shape;345;g3d761f405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d761f4055_0_1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Google Shape;352;g3d761f405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d761f4055_0_1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Google Shape;359;g3d761f405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d761f4055_0_1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Google Shape;366;g3d761f405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d761f4055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Google Shape;373;g3d761f405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d761f4055_0_2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Google Shape;380;g3d761f405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c6f73a04f_0_9: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1" name="Google Shape;15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d761f4055_0_2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Google Shape;387;g3d761f405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d761f4055_0_2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Google Shape;394;g3d761f405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d761f4055_0_2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Google Shape;401;g3d761f405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d761f4055_0_2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Google Shape;408;g3d761f405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d761f4055_0_2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Google Shape;415;g3d761f405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d761f4055_0_3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Google Shape;421;g3d761f405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d761f4055_0_3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Google Shape;427;g3d761f405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d761f4055_0_3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Google Shape;434;g3d761f405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d761f4055_0_2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Google Shape;440;g3d761f405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d761f4055_0_2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Google Shape;446;g3d761f405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c6f73a04f_0_1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8" name="Google Shape;15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d7cc61d9e_0_2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Google Shape;453;g3d7cc61d9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d761f4055_0_2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Google Shape;459;g3d761f405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d7cc61d9e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Google Shape;465;g3d7cc61d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d7cc61d9e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Google Shape;473;g3d7cc61d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3d7cc61d9e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Google Shape;484;g3d7cc61d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3d7cc61d9e_0_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Google Shape;498;g3d7cc61d9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d7cc61d9e_0_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Google Shape;514;g3d7cc61d9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3d7cc61d9e_0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Google Shape;532;g3d7cc61d9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3d7cc61d9e_0_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Google Shape;539;g3d7cc61d9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d7cc61d9e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Google Shape;549;g3d7cc61d9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c6f73a04f_0_2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5" name="Google Shape;16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d7cc61d9e_0_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Google Shape;554;g3d7cc61d9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d7cc61d9e_0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Google Shape;561;g3d7cc61d9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d7cc61d9e_0_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Google Shape;568;g3d7cc61d9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d7cc61d9e_0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Google Shape;576;g3d7cc61d9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3d7cc61d9e_0_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Google Shape;583;g3d7cc61d9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d7cc61d9e_0_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Google Shape;591;g3d7cc61d9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d7cc61d9e_0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Google Shape;598;g3d7cc61d9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3d7cc61d9e_0_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Google Shape;606;g3d7cc61d9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3d7cc61d9e_0_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 name="Google Shape;613;g3d7cc61d9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3d7cc61d9e_0_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Google Shape;625;g3d7cc61d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c6f73a04f_0_3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2" name="Google Shape;172;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3d7cc61d9e_0_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5" name="Google Shape;635;g3d7cc61d9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c6f73a04f_0_4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41" name="Google Shape;64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c6f73a04f_0_2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Google Shape;177;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c6f73a04f_0_3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4" name="Google Shape;184;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58.png"/><Relationship Id="rId4" Type="http://schemas.openxmlformats.org/officeDocument/2006/relationships/image" Target="../media/image5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95525" y="1578400"/>
            <a:ext cx="5908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AUTOSAR Adapter for BUT4Reuse</a:t>
            </a:r>
            <a:endParaRPr/>
          </a:p>
        </p:txBody>
      </p:sp>
      <p:sp>
        <p:nvSpPr>
          <p:cNvPr id="135" name="Google Shape;135;p13"/>
          <p:cNvSpPr txBox="1"/>
          <p:nvPr>
            <p:ph idx="1" type="subTitle"/>
          </p:nvPr>
        </p:nvSpPr>
        <p:spPr>
          <a:xfrm>
            <a:off x="0" y="3233200"/>
            <a:ext cx="6575100" cy="184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SUBMITTED BY: </a:t>
            </a:r>
            <a:endParaRPr sz="1800"/>
          </a:p>
          <a:p>
            <a:pPr indent="0" lvl="0" marL="0">
              <a:spcBef>
                <a:spcPts val="0"/>
              </a:spcBef>
              <a:spcAft>
                <a:spcPts val="0"/>
              </a:spcAft>
              <a:buNone/>
            </a:pPr>
            <a:r>
              <a:rPr lang="en" sz="1800"/>
              <a:t>Mr. SAURABH YADAV</a:t>
            </a:r>
            <a:endParaRPr sz="1800"/>
          </a:p>
          <a:p>
            <a:pPr indent="0" lvl="0" marL="0">
              <a:spcBef>
                <a:spcPts val="0"/>
              </a:spcBef>
              <a:spcAft>
                <a:spcPts val="0"/>
              </a:spcAft>
              <a:buNone/>
            </a:pPr>
            <a:r>
              <a:rPr lang="en" sz="1800"/>
              <a:t>Research Assistant, LIP6, Sorbonne University</a:t>
            </a:r>
            <a:endParaRPr sz="1800"/>
          </a:p>
          <a:p>
            <a:pPr indent="0" lvl="0" marL="0">
              <a:spcBef>
                <a:spcPts val="0"/>
              </a:spcBef>
              <a:spcAft>
                <a:spcPts val="0"/>
              </a:spcAft>
              <a:buNone/>
            </a:pPr>
            <a:r>
              <a:rPr lang="en" sz="1800"/>
              <a:t>Student at Indian Institute of Information </a:t>
            </a:r>
            <a:endParaRPr sz="1800"/>
          </a:p>
          <a:p>
            <a:pPr indent="0" lvl="0" marL="0">
              <a:spcBef>
                <a:spcPts val="0"/>
              </a:spcBef>
              <a:spcAft>
                <a:spcPts val="0"/>
              </a:spcAft>
              <a:buNone/>
            </a:pPr>
            <a:r>
              <a:rPr lang="en" sz="1800"/>
              <a:t>Technology, Una, India</a:t>
            </a:r>
            <a:endParaRPr sz="1800"/>
          </a:p>
          <a:p>
            <a:pPr indent="0" lvl="0" marL="0">
              <a:spcBef>
                <a:spcPts val="0"/>
              </a:spcBef>
              <a:spcAft>
                <a:spcPts val="0"/>
              </a:spcAft>
              <a:buNone/>
            </a:pPr>
            <a:r>
              <a:rPr lang="en" sz="1800"/>
              <a:t>Batch: 2015-2019 (Roll no. IIITU15201)</a:t>
            </a:r>
            <a:endParaRPr sz="1800"/>
          </a:p>
        </p:txBody>
      </p:sp>
      <p:sp>
        <p:nvSpPr>
          <p:cNvPr id="136" name="Google Shape;136;p13"/>
          <p:cNvSpPr txBox="1"/>
          <p:nvPr/>
        </p:nvSpPr>
        <p:spPr>
          <a:xfrm>
            <a:off x="5223050" y="3233200"/>
            <a:ext cx="4586700" cy="164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Lato"/>
                <a:ea typeface="Lato"/>
                <a:cs typeface="Lato"/>
                <a:sym typeface="Lato"/>
              </a:rPr>
              <a:t>SUBMITTED TO: </a:t>
            </a:r>
            <a:endParaRPr sz="1800">
              <a:solidFill>
                <a:srgbClr val="FFFFFF"/>
              </a:solidFill>
              <a:latin typeface="Lato"/>
              <a:ea typeface="Lato"/>
              <a:cs typeface="Lato"/>
              <a:sym typeface="Lato"/>
            </a:endParaRPr>
          </a:p>
          <a:p>
            <a:pPr indent="0" lvl="0" marL="0">
              <a:spcBef>
                <a:spcPts val="0"/>
              </a:spcBef>
              <a:spcAft>
                <a:spcPts val="0"/>
              </a:spcAft>
              <a:buNone/>
            </a:pPr>
            <a:r>
              <a:rPr lang="en" sz="1800">
                <a:solidFill>
                  <a:srgbClr val="FFFFFF"/>
                </a:solidFill>
                <a:latin typeface="Lato"/>
                <a:ea typeface="Lato"/>
                <a:cs typeface="Lato"/>
                <a:sym typeface="Lato"/>
              </a:rPr>
              <a:t>Dr. TEWFIK ZIADI</a:t>
            </a:r>
            <a:endParaRPr sz="1800">
              <a:solidFill>
                <a:srgbClr val="FFFFFF"/>
              </a:solidFill>
              <a:latin typeface="Lato"/>
              <a:ea typeface="Lato"/>
              <a:cs typeface="Lato"/>
              <a:sym typeface="Lato"/>
            </a:endParaRPr>
          </a:p>
          <a:p>
            <a:pPr indent="0" lvl="0" marL="0">
              <a:spcBef>
                <a:spcPts val="0"/>
              </a:spcBef>
              <a:spcAft>
                <a:spcPts val="0"/>
              </a:spcAft>
              <a:buNone/>
            </a:pPr>
            <a:r>
              <a:rPr lang="en" sz="1800">
                <a:solidFill>
                  <a:srgbClr val="FFFFFF"/>
                </a:solidFill>
                <a:latin typeface="Lato"/>
                <a:ea typeface="Lato"/>
                <a:cs typeface="Lato"/>
                <a:sym typeface="Lato"/>
              </a:rPr>
              <a:t>Associate Professor with Habilitation,</a:t>
            </a:r>
            <a:endParaRPr sz="1800">
              <a:solidFill>
                <a:srgbClr val="FFFFFF"/>
              </a:solidFill>
              <a:latin typeface="Lato"/>
              <a:ea typeface="Lato"/>
              <a:cs typeface="Lato"/>
              <a:sym typeface="Lato"/>
            </a:endParaRPr>
          </a:p>
          <a:p>
            <a:pPr indent="0" lvl="0" marL="0">
              <a:spcBef>
                <a:spcPts val="0"/>
              </a:spcBef>
              <a:spcAft>
                <a:spcPts val="0"/>
              </a:spcAft>
              <a:buNone/>
            </a:pPr>
            <a:r>
              <a:rPr lang="en" sz="1800">
                <a:solidFill>
                  <a:srgbClr val="FFFFFF"/>
                </a:solidFill>
                <a:latin typeface="Lato"/>
                <a:ea typeface="Lato"/>
                <a:cs typeface="Lato"/>
                <a:sym typeface="Lato"/>
              </a:rPr>
              <a:t>Sorbonne University &amp; LIP</a:t>
            </a:r>
            <a:endParaRPr sz="1800">
              <a:solidFill>
                <a:srgbClr val="FFFFFF"/>
              </a:solidFill>
              <a:latin typeface="Lato"/>
              <a:ea typeface="Lato"/>
              <a:cs typeface="Lato"/>
              <a:sym typeface="Lato"/>
            </a:endParaRPr>
          </a:p>
          <a:p>
            <a:pPr indent="0" lvl="0" marL="0">
              <a:spcBef>
                <a:spcPts val="0"/>
              </a:spcBef>
              <a:spcAft>
                <a:spcPts val="0"/>
              </a:spcAft>
              <a:buNone/>
            </a:pPr>
            <a:r>
              <a:t/>
            </a:r>
            <a:endParaRPr sz="18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2"/>
          <p:cNvSpPr txBox="1"/>
          <p:nvPr/>
        </p:nvSpPr>
        <p:spPr>
          <a:xfrm>
            <a:off x="316500" y="123300"/>
            <a:ext cx="8827500" cy="38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3F3F3"/>
                </a:solidFill>
                <a:latin typeface="Lato"/>
                <a:ea typeface="Lato"/>
                <a:cs typeface="Lato"/>
                <a:sym typeface="Lato"/>
              </a:rPr>
              <a:t>Figure :  VFB to RTE mapping where the virtual communication topology is mapped to different ECU's</a:t>
            </a:r>
            <a:endParaRPr>
              <a:solidFill>
                <a:srgbClr val="F3F3F3"/>
              </a:solidFill>
              <a:latin typeface="Lato"/>
              <a:ea typeface="Lato"/>
              <a:cs typeface="Lato"/>
              <a:sym typeface="Lato"/>
            </a:endParaRPr>
          </a:p>
          <a:p>
            <a:pPr indent="0" lvl="0" marL="0">
              <a:spcBef>
                <a:spcPts val="0"/>
              </a:spcBef>
              <a:spcAft>
                <a:spcPts val="0"/>
              </a:spcAft>
              <a:buNone/>
            </a:pPr>
            <a:r>
              <a:t/>
            </a:r>
            <a:endParaRPr>
              <a:solidFill>
                <a:srgbClr val="F3F3F3"/>
              </a:solidFill>
              <a:latin typeface="Lato"/>
              <a:ea typeface="Lato"/>
              <a:cs typeface="Lato"/>
              <a:sym typeface="Lato"/>
            </a:endParaRPr>
          </a:p>
        </p:txBody>
      </p:sp>
      <p:pic>
        <p:nvPicPr>
          <p:cNvPr id="193" name="Google Shape;193;p22"/>
          <p:cNvPicPr preferRelativeResize="0"/>
          <p:nvPr/>
        </p:nvPicPr>
        <p:blipFill>
          <a:blip r:embed="rId3">
            <a:alphaModFix/>
          </a:blip>
          <a:stretch>
            <a:fillRect/>
          </a:stretch>
        </p:blipFill>
        <p:spPr>
          <a:xfrm>
            <a:off x="152400" y="664200"/>
            <a:ext cx="8827500" cy="4326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423725" y="0"/>
            <a:ext cx="8462700" cy="4529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Lato"/>
                <a:ea typeface="Lato"/>
                <a:cs typeface="Lato"/>
                <a:sym typeface="Lato"/>
              </a:rPr>
              <a:t>4. Runnables :</a:t>
            </a:r>
            <a:endParaRPr b="1"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Since AUTOSAR software components have no direct access to the underlying hardware or the operating system, the implementation of the atomic software components cannot reflect artifacts like Threads or Processes. Instead, each piece of functionality that has to be executed during runtime of the software component is wrapped into a so-called Runnable. The VFB-</a:t>
            </a:r>
            <a:r>
              <a:rPr lang="en" sz="1400">
                <a:latin typeface="Lato"/>
                <a:ea typeface="Lato"/>
                <a:cs typeface="Lato"/>
                <a:sym typeface="Lato"/>
              </a:rPr>
              <a:t>Specification</a:t>
            </a:r>
            <a:r>
              <a:rPr lang="en" sz="1400">
                <a:latin typeface="Lato"/>
                <a:ea typeface="Lato"/>
                <a:cs typeface="Lato"/>
                <a:sym typeface="Lato"/>
              </a:rPr>
              <a:t> defines a runnable as a sequence of instructions that can be started by the Run-Time Environment. Each runnable that a component provides can be invoked by the RTE and is executed within the context of the underlying operating system. An atomic software component can consist of an arbitrary number of runnables of which each might have its own execution semantics. During the process of ECU </a:t>
            </a:r>
            <a:r>
              <a:rPr lang="en" sz="1400">
                <a:latin typeface="Lato"/>
                <a:ea typeface="Lato"/>
                <a:cs typeface="Lato"/>
                <a:sym typeface="Lato"/>
              </a:rPr>
              <a:t>configuration</a:t>
            </a:r>
            <a:r>
              <a:rPr lang="en" sz="1400">
                <a:latin typeface="Lato"/>
                <a:ea typeface="Lato"/>
                <a:cs typeface="Lato"/>
                <a:sym typeface="Lato"/>
              </a:rPr>
              <a:t>, a mapping between operating system tasks and existing runnables is created that is later used by the RTE to dene and perform scheduling and execution of the runnables according to their </a:t>
            </a:r>
            <a:r>
              <a:rPr lang="en" sz="1400">
                <a:latin typeface="Lato"/>
                <a:ea typeface="Lato"/>
                <a:cs typeface="Lato"/>
                <a:sym typeface="Lato"/>
              </a:rPr>
              <a:t>specification</a:t>
            </a:r>
            <a:r>
              <a:rPr lang="en" sz="1400">
                <a:latin typeface="Lato"/>
                <a:ea typeface="Lato"/>
                <a:cs typeface="Lato"/>
                <a:sym typeface="Lato"/>
              </a:rPr>
              <a:t>.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p:txBody>
      </p:sp>
      <p:pic>
        <p:nvPicPr>
          <p:cNvPr id="199" name="Google Shape;199;p23"/>
          <p:cNvPicPr preferRelativeResize="0"/>
          <p:nvPr/>
        </p:nvPicPr>
        <p:blipFill>
          <a:blip r:embed="rId3">
            <a:alphaModFix/>
          </a:blip>
          <a:stretch>
            <a:fillRect/>
          </a:stretch>
        </p:blipFill>
        <p:spPr>
          <a:xfrm>
            <a:off x="3266025" y="2655125"/>
            <a:ext cx="5814801" cy="2429525"/>
          </a:xfrm>
          <a:prstGeom prst="rect">
            <a:avLst/>
          </a:prstGeom>
          <a:noFill/>
          <a:ln>
            <a:noFill/>
          </a:ln>
        </p:spPr>
      </p:pic>
      <p:sp>
        <p:nvSpPr>
          <p:cNvPr id="200" name="Google Shape;200;p23"/>
          <p:cNvSpPr txBox="1"/>
          <p:nvPr/>
        </p:nvSpPr>
        <p:spPr>
          <a:xfrm>
            <a:off x="0" y="3363825"/>
            <a:ext cx="3312900" cy="193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Figure : Relationship between Operating System, Runtime Environment and Virtual Function Bus with respect to the integration of runnables</a:t>
            </a:r>
            <a:endParaRPr>
              <a:solidFill>
                <a:srgbClr val="FFFFFF"/>
              </a:solidFill>
              <a:latin typeface="Lato"/>
              <a:ea typeface="Lato"/>
              <a:cs typeface="Lato"/>
              <a:sym typeface="Lato"/>
            </a:endParaRPr>
          </a:p>
          <a:p>
            <a:pPr indent="0" lvl="0" marL="0">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23850" y="248900"/>
            <a:ext cx="7992000" cy="4082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Lato"/>
                <a:ea typeface="Lato"/>
                <a:cs typeface="Lato"/>
                <a:sym typeface="Lato"/>
              </a:rPr>
              <a:t>The following source listing shows a pseudo-code implementation of a runnable body. Each runnable is encapsulated into an accordingly named function body than contains the sequence of instructions the runnable is made of. In the given example, two statements are listed that read a value from an input port and subsequently writes a value to an outgoing port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void SeatHeating_Runnable_run1 ( )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RTE_Read_InPort_Value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do something</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RTE_Write_OutPort_Value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Above pseudo code is an example for the body of a runnables source code.</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097400" y="0"/>
            <a:ext cx="61413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AUTOSAR Layer Model :</a:t>
            </a:r>
            <a:endParaRPr/>
          </a:p>
          <a:p>
            <a:pPr indent="0" lvl="0" marL="0">
              <a:spcBef>
                <a:spcPts val="0"/>
              </a:spcBef>
              <a:spcAft>
                <a:spcPts val="0"/>
              </a:spcAft>
              <a:buNone/>
            </a:pPr>
            <a:r>
              <a:t/>
            </a:r>
            <a:endParaRPr/>
          </a:p>
        </p:txBody>
      </p:sp>
      <p:sp>
        <p:nvSpPr>
          <p:cNvPr id="211" name="Google Shape;211;p25"/>
          <p:cNvSpPr txBox="1"/>
          <p:nvPr>
            <p:ph idx="1" type="body"/>
          </p:nvPr>
        </p:nvSpPr>
        <p:spPr>
          <a:xfrm>
            <a:off x="1097400" y="654300"/>
            <a:ext cx="7965600" cy="4571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In AUTOSAR, the ECU software is abstracted and subdivided into basic software, runtime environment and application layer. The basic software consists of many predefined modules that are grouped into layers. The Microcontroller Abstraction Layer (MCAL), for example, offers drivers for access to memory, communication and input/output (IO) of microcontroller.The ECU Abstraction Layer offers uniform access to all functionalities of an ECU such as communication, memory or IO – regardless of whether these functionalities are part of microcontroller or are implemented by peripheral components. The Service Layer provides different types of background services such as network services, memory management and bus communication services for application layer. The operating system is also contained in this layer. The Runtime Environment abstracts the application layer from the basic software. It controls the runtime behavior of the application layer and implements the data exchange. In the application layer, the application functionality of the ECU is implemented in the form of individual software components. This layer model simplifies porting of software to different hardware. Previously, such porting required extensive adaptations at various points all the way up to the application layer in the case of poorly designed software architectures. With AUTOSAR, all that needs to be done is to replace all microcontroller specific drivers in  MCAL. The modules in the ECU abstraction layer just need to be reconfigured, all other layers are unaffected by porting. This significantly reduces implementation and testing effort and associated risk.</a:t>
            </a:r>
            <a:endParaRPr sz="1400"/>
          </a:p>
          <a:p>
            <a:pPr indent="0" lvl="0" marL="0">
              <a:spcBef>
                <a:spcPts val="1600"/>
              </a:spcBef>
              <a:spcAft>
                <a:spcPts val="16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329500" y="119450"/>
            <a:ext cx="8486100" cy="13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Lato"/>
                <a:ea typeface="Lato"/>
                <a:cs typeface="Lato"/>
                <a:sym typeface="Lato"/>
              </a:rPr>
              <a:t>A layered architecture has been developed within AUTOSAR to enable a clear and structured interface definition and a well defined abstraction of the hardware. The architecture is structured in 5 layers plus the Complex Drivers.</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sp>
        <p:nvSpPr>
          <p:cNvPr id="217" name="Google Shape;217;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18" name="Google Shape;218;p26"/>
          <p:cNvPicPr preferRelativeResize="0"/>
          <p:nvPr/>
        </p:nvPicPr>
        <p:blipFill rotWithShape="1">
          <a:blip r:embed="rId3">
            <a:alphaModFix/>
          </a:blip>
          <a:srcRect b="0" l="-573" r="0" t="0"/>
          <a:stretch/>
        </p:blipFill>
        <p:spPr>
          <a:xfrm>
            <a:off x="305300" y="918050"/>
            <a:ext cx="8534525" cy="402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234750" y="95900"/>
            <a:ext cx="8674500" cy="428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latin typeface="Lato"/>
                <a:ea typeface="Lato"/>
                <a:cs typeface="Lato"/>
                <a:sym typeface="Lato"/>
              </a:rPr>
              <a:t>1. </a:t>
            </a:r>
            <a:r>
              <a:rPr b="1" lang="en" sz="1400">
                <a:latin typeface="Lato"/>
                <a:ea typeface="Lato"/>
                <a:cs typeface="Lato"/>
                <a:sym typeface="Lato"/>
              </a:rPr>
              <a:t>Application Layer :</a:t>
            </a:r>
            <a:endParaRPr b="1" sz="1400">
              <a:latin typeface="Lato"/>
              <a:ea typeface="Lato"/>
              <a:cs typeface="Lato"/>
              <a:sym typeface="Lato"/>
            </a:endParaRPr>
          </a:p>
          <a:p>
            <a:pPr indent="0" lvl="0" marL="0" rt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This layer consists of AUTOSAR Software Components that are mapped on the ECUs. All interaction between AUTOSAR Software Components is routed through the AUTOSAR Runtime Environment. The AUTOSAR Interface specification assures the connectivity.</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b="1" lang="en" sz="1400">
                <a:latin typeface="Lato"/>
                <a:ea typeface="Lato"/>
                <a:cs typeface="Lato"/>
                <a:sym typeface="Lato"/>
              </a:rPr>
              <a:t>2. </a:t>
            </a:r>
            <a:r>
              <a:rPr b="1" lang="en" sz="1400">
                <a:latin typeface="Lato"/>
                <a:ea typeface="Lato"/>
                <a:cs typeface="Lato"/>
                <a:sym typeface="Lato"/>
              </a:rPr>
              <a:t>AUTOSAR Runtime Environment (RTE) Layer :</a:t>
            </a:r>
            <a:endParaRPr b="1"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AUTOSAR Runtime Environment (RTE) acts as a system level communication center for inter- and intra-ECU information exchange. The RTE is the runtime representation of the Virtual Function Bus for a specific ECU. The RTE provides a communication abstraction to AUTOSAR Software Components providing same interface and services for inter-ECU (using CAN, LIN, Flexray, MOST, etc.) or intra-ECU communication.</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pic>
        <p:nvPicPr>
          <p:cNvPr id="224" name="Google Shape;224;p27"/>
          <p:cNvPicPr preferRelativeResize="0"/>
          <p:nvPr/>
        </p:nvPicPr>
        <p:blipFill>
          <a:blip r:embed="rId3">
            <a:alphaModFix/>
          </a:blip>
          <a:stretch>
            <a:fillRect/>
          </a:stretch>
        </p:blipFill>
        <p:spPr>
          <a:xfrm>
            <a:off x="4449075" y="3083850"/>
            <a:ext cx="4566776" cy="1941900"/>
          </a:xfrm>
          <a:prstGeom prst="rect">
            <a:avLst/>
          </a:prstGeom>
          <a:noFill/>
          <a:ln>
            <a:noFill/>
          </a:ln>
        </p:spPr>
      </p:pic>
      <p:sp>
        <p:nvSpPr>
          <p:cNvPr id="225" name="Google Shape;225;p27"/>
          <p:cNvSpPr txBox="1"/>
          <p:nvPr/>
        </p:nvSpPr>
        <p:spPr>
          <a:xfrm>
            <a:off x="234750" y="2907300"/>
            <a:ext cx="4137600" cy="194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The RTE generator is responsible for creating the appropriate language-dependant APIs based on the definition of the interface of the component in Software Component Template. The API has to be the same independent from mapping of the components, i.e. component's code must not be changed when the mapping is changed. The API names are derived from ARXML files &amp; conform to a naming convention.</a:t>
            </a:r>
            <a:endParaRPr>
              <a:solidFill>
                <a:srgbClr val="FFFFFF"/>
              </a:solidFill>
              <a:latin typeface="Lato"/>
              <a:ea typeface="Lato"/>
              <a:cs typeface="Lato"/>
              <a:sym typeface="Lato"/>
            </a:endParaRPr>
          </a:p>
          <a:p>
            <a:pPr indent="0" lvl="0" marL="0">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270675" y="131225"/>
            <a:ext cx="8568600" cy="481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Lato"/>
                <a:ea typeface="Lato"/>
                <a:cs typeface="Lato"/>
                <a:sym typeface="Lato"/>
              </a:rPr>
              <a:t>3. AUTOSAR Service Layer :</a:t>
            </a:r>
            <a:endParaRPr b="1"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service layer consists out of 3 different parts:</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Communication Services, Memory Services &amp; System Services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The communication services are a group of modules for vehicle network communication (CAN, LIN, FlexRay and MOST). They are interfacing with the communication drivers via the communication hardware abstraction.</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The memory services are a group of modules responsible for the management of non volatile data (read/write from different memory drivers). The NVRAM manager provides a RAM mirror as data interface to the application for fast read access.</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The system services are a group of modules and functions which can be used by modules of all layers. Examples are real-time operating system, error manager and library functions (like CRC, interpolation etc.).</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b="1" lang="en" sz="1400">
                <a:latin typeface="Lato"/>
                <a:ea typeface="Lato"/>
                <a:cs typeface="Lato"/>
                <a:sym typeface="Lato"/>
              </a:rPr>
              <a:t>4. ECE Abstraction Layer :</a:t>
            </a:r>
            <a:endParaRPr b="1"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ECU Abstraction Layer provides a software interface to the electrical values of any specific ECU in order to decouple higher level software from all underlying hardware dependencies</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70050" y="0"/>
            <a:ext cx="8403900" cy="470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Lato"/>
                <a:ea typeface="Lato"/>
                <a:cs typeface="Lato"/>
                <a:sym typeface="Lato"/>
              </a:rPr>
              <a:t>5. </a:t>
            </a:r>
            <a:r>
              <a:rPr b="1" lang="en" sz="1400">
                <a:latin typeface="Lato"/>
                <a:ea typeface="Lato"/>
                <a:cs typeface="Lato"/>
                <a:sym typeface="Lato"/>
              </a:rPr>
              <a:t>Microcontroller Abstraction Layer :</a:t>
            </a:r>
            <a:endParaRPr b="1"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Microcontroller Abstraction Layer is the lowest layer of the Basic Software. It contains drivers, with direct access to the μC internal peripherals and memory mapped μC external devices.</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Microcontroller abstraction layer is subdivided into 4 parts:</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I/O Drivers : Drivers for analog and digital I/O (e.g. ADC, PWM, DIO).</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Communication Drivers : Drivers for ECU onboard (e.g. SPI, I2C) and vehicle communication (e.g. CAN). OSI-Layer: Part of Data Link Layer.</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Memory Drivers : Drivers for on-chip memory devices (e.g. internal Flash, internal EEPROM) and memory mapped external memory devices (e.g. external Flash).</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Microcontroller Drivers : Drivers for internal peripherals (e.g. Watchdog, Clock Unit) and functions with direct μC access (e.g. RAM test, Core test).</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pic>
        <p:nvPicPr>
          <p:cNvPr id="236" name="Google Shape;236;p29"/>
          <p:cNvPicPr preferRelativeResize="0"/>
          <p:nvPr/>
        </p:nvPicPr>
        <p:blipFill rotWithShape="1">
          <a:blip r:embed="rId3">
            <a:alphaModFix/>
          </a:blip>
          <a:srcRect b="5000" l="0" r="0" t="12620"/>
          <a:stretch/>
        </p:blipFill>
        <p:spPr>
          <a:xfrm>
            <a:off x="0" y="2636475"/>
            <a:ext cx="9144001" cy="250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435450" y="460775"/>
            <a:ext cx="8451000" cy="444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Lato"/>
                <a:ea typeface="Lato"/>
                <a:cs typeface="Lato"/>
                <a:sym typeface="Lato"/>
              </a:rPr>
              <a:t>6. Complex Drivers Layer : </a:t>
            </a:r>
            <a:endParaRPr b="1"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 Complex Driver implements complex sensor evaluation and actuator control with direct access to the μC using specific interrupts and/or complex μC peripherals (like PCP, TPU Task: Fulfill the special functional and timing requirements for handling complex sensors and actuators</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Complex Device Driver is a loosely coupled container, where specific software implementations can be placed. The only requirement to the software parts is that the interface to the AUTOSAR world has to be implemented according to the AUTOSAR port and interface specifications.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i="1" lang="en" sz="1400">
                <a:latin typeface="Lato"/>
                <a:ea typeface="Lato"/>
                <a:cs typeface="Lato"/>
                <a:sym typeface="Lato"/>
              </a:rPr>
              <a:t>Complex Sensor and Actuator Control</a:t>
            </a:r>
            <a:r>
              <a:rPr lang="en" sz="1400">
                <a:latin typeface="Lato"/>
                <a:ea typeface="Lato"/>
                <a:cs typeface="Lato"/>
                <a:sym typeface="Lato"/>
              </a:rPr>
              <a:t>-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The main task of the complex drivers is to implement complex sensor evaluation and actuator control with direct access to μC using specific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interrupts and/or complex μC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peripherals (like PCP, TPU), e.g.</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injection control</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electric valve control</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 incremental position detection</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pic>
        <p:nvPicPr>
          <p:cNvPr id="242" name="Google Shape;242;p30"/>
          <p:cNvPicPr preferRelativeResize="0"/>
          <p:nvPr/>
        </p:nvPicPr>
        <p:blipFill>
          <a:blip r:embed="rId3">
            <a:alphaModFix/>
          </a:blip>
          <a:stretch>
            <a:fillRect/>
          </a:stretch>
        </p:blipFill>
        <p:spPr>
          <a:xfrm rot="5400000">
            <a:off x="4999325" y="1309400"/>
            <a:ext cx="2177450" cy="5490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29500" y="119450"/>
            <a:ext cx="8486100" cy="13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Lato"/>
                <a:ea typeface="Lato"/>
                <a:cs typeface="Lato"/>
                <a:sym typeface="Lato"/>
              </a:rPr>
              <a:t>The layered architecture has been further refined in the area of Basic Software. Around 80 Basic Software modules have been defined (11 main blocks plus Complex Drivers).</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p:txBody>
      </p:sp>
      <p:sp>
        <p:nvSpPr>
          <p:cNvPr id="248" name="Google Shape;248;p3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49" name="Google Shape;249;p31"/>
          <p:cNvPicPr preferRelativeResize="0"/>
          <p:nvPr/>
        </p:nvPicPr>
        <p:blipFill rotWithShape="1">
          <a:blip r:embed="rId3">
            <a:alphaModFix/>
          </a:blip>
          <a:srcRect b="7781" l="8745" r="9286" t="6049"/>
          <a:stretch/>
        </p:blipFill>
        <p:spPr>
          <a:xfrm>
            <a:off x="329500" y="812125"/>
            <a:ext cx="8486100" cy="406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3095525" y="1578400"/>
            <a:ext cx="5908500" cy="15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AUTOSAR Adapter for BUT4Reuse</a:t>
            </a:r>
            <a:endParaRPr/>
          </a:p>
        </p:txBody>
      </p:sp>
      <p:sp>
        <p:nvSpPr>
          <p:cNvPr id="142" name="Google Shape;142;p14"/>
          <p:cNvSpPr txBox="1"/>
          <p:nvPr>
            <p:ph idx="1" type="subTitle"/>
          </p:nvPr>
        </p:nvSpPr>
        <p:spPr>
          <a:xfrm>
            <a:off x="702600" y="3818975"/>
            <a:ext cx="8301300" cy="15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This presentation is about an overview of the goals and the fundamental concepts of AUTOSAR (AUTomotive Open System ARchitecture). It also discusses all methodology, bottom-up workflow and typical migration scenarios.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823850" y="1284675"/>
            <a:ext cx="4776000" cy="13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5" name="Google Shape;255;p32"/>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56" name="Google Shape;256;p32"/>
          <p:cNvPicPr preferRelativeResize="0"/>
          <p:nvPr/>
        </p:nvPicPr>
        <p:blipFill>
          <a:blip r:embed="rId3">
            <a:alphaModFix/>
          </a:blip>
          <a:stretch>
            <a:fillRect/>
          </a:stretch>
        </p:blipFill>
        <p:spPr>
          <a:xfrm>
            <a:off x="153000" y="152400"/>
            <a:ext cx="8838601" cy="480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1073875" y="0"/>
            <a:ext cx="7906500" cy="514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AUTOSAR METHODOLOGY :</a:t>
            </a:r>
            <a:endParaRPr/>
          </a:p>
          <a:p>
            <a:pPr indent="0" lvl="0" mar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The approach for developing ECU software was defined by the AUTOSAR organization in its AUTOSAR methodology. It subdivides the development process into actions and standardizes data exchange between development partners with a set of XML files.</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In system design, the architecture of the application is established. This is accomplished by defining SWCs and their distribution to the ECUs. The network communication is also defined in this step. The result is the System Description – an AUTOSAR XML file, from which a specific ECU Extract of System Description is generated for each ECU.</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During ECU development, the SWCs are implemented, and the BSW and RTE are configured. During the configuration, the developer defines the basic software contents that are needed for a specific project. This lets the developer optimize the entire ECU software. As a result of the configuration the developer obtains an ECU Configuration Description (AUTOSAR XML file), which is aligned with the ECU Extract of System Description.</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Code generators are used to generate or modify the Basic Software component of the ECU software based on the ECU Configuration Description. The RTE is also generated to be ECU-specific.</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The development of the application can be considered to be independent of this process. The interfaces of the SWCs are described in the SWC Descriptions (AUTOSAR XML file). Based on these descriptions, SWCs can be implemented and tested independently of other SWCs. This simplifies integration of application components from the OEM and the </a:t>
            </a:r>
            <a:r>
              <a:rPr lang="en" sz="1400">
                <a:latin typeface="Lato"/>
                <a:ea typeface="Lato"/>
                <a:cs typeface="Lato"/>
                <a:sym typeface="Lato"/>
              </a:rPr>
              <a:t>Tier 1.</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988675" y="358425"/>
            <a:ext cx="8038800" cy="505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latin typeface="Lato"/>
                <a:ea typeface="Lato"/>
                <a:cs typeface="Lato"/>
                <a:sym typeface="Lato"/>
              </a:rPr>
              <a:t>System Configuration : </a:t>
            </a:r>
            <a:endParaRPr b="1"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The System Configuration Input includes or references various constraints. These constraints can force or forbid certain components to be mapped to certain ECUs or requires certain implementations to be used for components. In addition, these constraints can contain resource estimations describing the net availability of resources on ECUs and thereby limiting the possible mappings.</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The activity Configure System contains complex algorithms and/or engineering work. There is a strong need for experience in system architecture to map all the software components to the</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ECUs. The tool AUTOSAR System Configuration Tool supports the configuration.</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b="1" lang="en" sz="1400">
                <a:latin typeface="Lato"/>
                <a:ea typeface="Lato"/>
                <a:cs typeface="Lato"/>
                <a:sym typeface="Lato"/>
              </a:rPr>
              <a:t>AUTOSAR Exchange Formats :</a:t>
            </a:r>
            <a:endParaRPr b="1"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The following exchange formats are defined by AUTOSAR:</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SWC Description: The supplier or OEM defines the SWCs. This involves creating an XML file for each SWC: the SWC Description. It describes the interfaces and the resource requirements of the SWC. The supplier or OEM then creates the relevant C files for the implementation.</a:t>
            </a:r>
            <a:endParaRPr sz="1400">
              <a:latin typeface="Lato"/>
              <a:ea typeface="Lato"/>
              <a:cs typeface="Lato"/>
              <a:sym typeface="Lato"/>
            </a:endParaRPr>
          </a:p>
          <a:p>
            <a:pPr indent="0" lvl="0" marL="457200" rtl="0">
              <a:spcBef>
                <a:spcPts val="0"/>
              </a:spcBef>
              <a:spcAft>
                <a:spcPts val="0"/>
              </a:spcAft>
              <a:buNone/>
            </a:pPr>
            <a:r>
              <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System Description: The OEM first defines, based on the SWCs, the functional content for the entire vehicle independent of the ECUs. The OEM then designs the communication networks and distributes the SWCs to the existing ECUs. The results are saved in the system description.</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 name="Google Shape;272;p35"/>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73" name="Google Shape;273;p35"/>
          <p:cNvPicPr preferRelativeResize="0"/>
          <p:nvPr/>
        </p:nvPicPr>
        <p:blipFill>
          <a:blip r:embed="rId3">
            <a:alphaModFix/>
          </a:blip>
          <a:stretch>
            <a:fillRect/>
          </a:stretch>
        </p:blipFill>
        <p:spPr>
          <a:xfrm>
            <a:off x="-34625" y="0"/>
            <a:ext cx="917862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9" name="Google Shape;279;p3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80" name="Google Shape;280;p36"/>
          <p:cNvPicPr preferRelativeResize="0"/>
          <p:nvPr/>
        </p:nvPicPr>
        <p:blipFill>
          <a:blip r:embed="rId3">
            <a:alphaModFix/>
          </a:blip>
          <a:stretch>
            <a:fillRect/>
          </a:stretch>
        </p:blipFill>
        <p:spPr>
          <a:xfrm>
            <a:off x="0" y="0"/>
            <a:ext cx="4572000" cy="5143500"/>
          </a:xfrm>
          <a:prstGeom prst="rect">
            <a:avLst/>
          </a:prstGeom>
          <a:noFill/>
          <a:ln>
            <a:noFill/>
          </a:ln>
        </p:spPr>
      </p:pic>
      <p:pic>
        <p:nvPicPr>
          <p:cNvPr id="281" name="Google Shape;281;p36"/>
          <p:cNvPicPr preferRelativeResize="0"/>
          <p:nvPr/>
        </p:nvPicPr>
        <p:blipFill>
          <a:blip r:embed="rId4">
            <a:alphaModFix/>
          </a:blip>
          <a:stretch>
            <a:fillRect/>
          </a:stretch>
        </p:blipFill>
        <p:spPr>
          <a:xfrm>
            <a:off x="4572000" y="0"/>
            <a:ext cx="4571999"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177800" y="1825200"/>
            <a:ext cx="67884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000"/>
              <a:t>STEP TO STEP GUIDE FOR AUTOSAR SOFTWARE PROCESS</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2" name="Google Shape;292;p3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93" name="Google Shape;293;p38"/>
          <p:cNvPicPr preferRelativeResize="0"/>
          <p:nvPr/>
        </p:nvPicPr>
        <p:blipFill>
          <a:blip r:embed="rId3">
            <a:alphaModFix/>
          </a:blip>
          <a:stretch>
            <a:fillRect/>
          </a:stretch>
        </p:blipFill>
        <p:spPr>
          <a:xfrm>
            <a:off x="0" y="-70625"/>
            <a:ext cx="9143999" cy="5214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9" name="Google Shape;299;p3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00" name="Google Shape;300;p39"/>
          <p:cNvPicPr preferRelativeResize="0"/>
          <p:nvPr/>
        </p:nvPicPr>
        <p:blipFill>
          <a:blip r:embed="rId3">
            <a:alphaModFix/>
          </a:blip>
          <a:stretch>
            <a:fillRect/>
          </a:stretch>
        </p:blipFill>
        <p:spPr>
          <a:xfrm>
            <a:off x="0" y="-82400"/>
            <a:ext cx="9144000" cy="522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6" name="Google Shape;306;p4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07" name="Google Shape;307;p4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3" name="Google Shape;313;p4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14" name="Google Shape;314;p41"/>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94075" y="-94150"/>
            <a:ext cx="4587000" cy="819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MOTIVATION</a:t>
            </a:r>
            <a:endParaRPr sz="2400"/>
          </a:p>
        </p:txBody>
      </p:sp>
      <p:sp>
        <p:nvSpPr>
          <p:cNvPr id="148" name="Google Shape;148;p15"/>
          <p:cNvSpPr txBox="1"/>
          <p:nvPr/>
        </p:nvSpPr>
        <p:spPr>
          <a:xfrm>
            <a:off x="305400" y="494300"/>
            <a:ext cx="8745600" cy="351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3F3F3"/>
                </a:solidFill>
                <a:latin typeface="Lato"/>
                <a:ea typeface="Lato"/>
                <a:cs typeface="Lato"/>
                <a:sym typeface="Lato"/>
              </a:rPr>
              <a:t>AUTOSAR (Automotive Open System Architecture) is a standardization initiative of leading automotive OEMs and suppliers and was founded in autumn 2003. The goal is to develop a reference architecture for ECU software, which can overcome the growing complexity of software in modern vehicles.</a:t>
            </a:r>
            <a:endParaRPr>
              <a:solidFill>
                <a:srgbClr val="F3F3F3"/>
              </a:solidFill>
              <a:latin typeface="Lato"/>
              <a:ea typeface="Lato"/>
              <a:cs typeface="Lato"/>
              <a:sym typeface="Lato"/>
            </a:endParaRPr>
          </a:p>
          <a:p>
            <a:pPr indent="0" lvl="0" marL="0" rtl="0">
              <a:lnSpc>
                <a:spcPct val="115000"/>
              </a:lnSpc>
              <a:spcBef>
                <a:spcPts val="0"/>
              </a:spcBef>
              <a:spcAft>
                <a:spcPts val="0"/>
              </a:spcAft>
              <a:buNone/>
            </a:pPr>
            <a:r>
              <a:rPr lang="en">
                <a:solidFill>
                  <a:srgbClr val="F3F3F3"/>
                </a:solidFill>
                <a:latin typeface="Lato"/>
                <a:ea typeface="Lato"/>
                <a:cs typeface="Lato"/>
                <a:sym typeface="Lato"/>
              </a:rPr>
              <a:t>Innovative vehicle functions are leading to a continual increase in complexity of the E/E vehicle architecture. At the same time, requirements for development are often contradictory, for example, supporting driver assistance systems in critical driving while also improving fuel economy and conforming to environmental standards. Additional challenges result from the continually deeper integration of infotainment and communication with the immediate vehicle environment and with online services.</a:t>
            </a:r>
            <a:endParaRPr>
              <a:solidFill>
                <a:srgbClr val="F3F3F3"/>
              </a:solidFill>
              <a:latin typeface="Lato"/>
              <a:ea typeface="Lato"/>
              <a:cs typeface="Lato"/>
              <a:sym typeface="Lato"/>
            </a:endParaRPr>
          </a:p>
          <a:p>
            <a:pPr indent="0" lvl="0" marL="0" rtl="0">
              <a:lnSpc>
                <a:spcPct val="115000"/>
              </a:lnSpc>
              <a:spcBef>
                <a:spcPts val="900"/>
              </a:spcBef>
              <a:spcAft>
                <a:spcPts val="0"/>
              </a:spcAft>
              <a:buNone/>
            </a:pPr>
            <a:r>
              <a:rPr lang="en">
                <a:solidFill>
                  <a:srgbClr val="F3F3F3"/>
                </a:solidFill>
                <a:latin typeface="Lato"/>
                <a:ea typeface="Lato"/>
                <a:cs typeface="Lato"/>
                <a:sym typeface="Lato"/>
              </a:rPr>
              <a:t>In order to continue to meet these requirements in future, a new technological approach is required for the ECU software architecture. Without it, it will be impossible to fulfill the growing requirements of customers and legislators.</a:t>
            </a:r>
            <a:endParaRPr>
              <a:solidFill>
                <a:srgbClr val="F3F3F3"/>
              </a:solidFill>
              <a:latin typeface="Lato"/>
              <a:ea typeface="Lato"/>
              <a:cs typeface="Lato"/>
              <a:sym typeface="Lato"/>
            </a:endParaRPr>
          </a:p>
          <a:p>
            <a:pPr indent="0" lvl="0" marL="0" rtl="0">
              <a:lnSpc>
                <a:spcPct val="115000"/>
              </a:lnSpc>
              <a:spcBef>
                <a:spcPts val="900"/>
              </a:spcBef>
              <a:spcAft>
                <a:spcPts val="0"/>
              </a:spcAft>
              <a:buNone/>
            </a:pPr>
            <a:r>
              <a:rPr lang="en">
                <a:solidFill>
                  <a:srgbClr val="F3F3F3"/>
                </a:solidFill>
                <a:latin typeface="Lato"/>
                <a:ea typeface="Lato"/>
                <a:cs typeface="Lato"/>
                <a:sym typeface="Lato"/>
              </a:rPr>
              <a:t>In 2003, automotive OEMs and suppliers joined together in the AUTOSAR initiative to work on this new approach. The goal of the initiative is to stem the continual repeated development of similar or identical software components. Furthermore, it aims to create a foundation for collaboration on basic functions, while leaving room for competitive development of innovative new functions. The AUTOSAR standard defined by the initiative forms the basis of future vehicle applications and helps bridge the boundaries between individual domains.</a:t>
            </a:r>
            <a:endParaRPr>
              <a:solidFill>
                <a:srgbClr val="F3F3F3"/>
              </a:solidFill>
              <a:latin typeface="Lato"/>
              <a:ea typeface="Lato"/>
              <a:cs typeface="Lato"/>
              <a:sym typeface="Lato"/>
            </a:endParaRPr>
          </a:p>
          <a:p>
            <a:pPr indent="0" lvl="0" marL="0">
              <a:spcBef>
                <a:spcPts val="900"/>
              </a:spcBef>
              <a:spcAft>
                <a:spcPts val="0"/>
              </a:spcAft>
              <a:buNone/>
            </a:pPr>
            <a:r>
              <a:t/>
            </a:r>
            <a:endParaRPr>
              <a:solidFill>
                <a:srgbClr val="F3F3F3"/>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0" name="Google Shape;320;p4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21" name="Google Shape;321;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7" name="Google Shape;327;p4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28" name="Google Shape;328;p43"/>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4" name="Google Shape;334;p4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35" name="Google Shape;335;p44"/>
          <p:cNvPicPr preferRelativeResize="0"/>
          <p:nvPr/>
        </p:nvPicPr>
        <p:blipFill>
          <a:blip r:embed="rId3">
            <a:alphaModFix/>
          </a:blip>
          <a:stretch>
            <a:fillRect/>
          </a:stretch>
        </p:blipFill>
        <p:spPr>
          <a:xfrm>
            <a:off x="0" y="-70625"/>
            <a:ext cx="9144000" cy="5214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1" name="Google Shape;341;p45"/>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42" name="Google Shape;342;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8" name="Google Shape;348;p4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49" name="Google Shape;349;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5" name="Google Shape;355;p4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56" name="Google Shape;356;p47"/>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2" name="Google Shape;362;p4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63" name="Google Shape;363;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9" name="Google Shape;369;p4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0" name="Google Shape;370;p49"/>
          <p:cNvPicPr preferRelativeResize="0"/>
          <p:nvPr/>
        </p:nvPicPr>
        <p:blipFill>
          <a:blip r:embed="rId3">
            <a:alphaModFix/>
          </a:blip>
          <a:stretch>
            <a:fillRect/>
          </a:stretch>
        </p:blipFill>
        <p:spPr>
          <a:xfrm>
            <a:off x="0" y="6141"/>
            <a:ext cx="9144000" cy="5137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6" name="Google Shape;376;p5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7" name="Google Shape;377;p50"/>
          <p:cNvPicPr preferRelativeResize="0"/>
          <p:nvPr/>
        </p:nvPicPr>
        <p:blipFill>
          <a:blip r:embed="rId3">
            <a:alphaModFix/>
          </a:blip>
          <a:stretch>
            <a:fillRect/>
          </a:stretch>
        </p:blipFill>
        <p:spPr>
          <a:xfrm>
            <a:off x="0" y="-58850"/>
            <a:ext cx="9143999" cy="5202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Google Shape;383;p5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84" name="Google Shape;384;p51"/>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AUTOSAR?</a:t>
            </a:r>
            <a:endParaRPr/>
          </a:p>
        </p:txBody>
      </p:sp>
      <p:sp>
        <p:nvSpPr>
          <p:cNvPr id="154" name="Google Shape;154;p16"/>
          <p:cNvSpPr txBox="1"/>
          <p:nvPr>
            <p:ph idx="1" type="body"/>
          </p:nvPr>
        </p:nvSpPr>
        <p:spPr>
          <a:xfrm>
            <a:off x="1297500" y="963125"/>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FFFFFF"/>
                </a:solidFill>
              </a:rPr>
              <a:t>AUTOSAR (AUTomotive Open System ARchitecture) is an open and standardized automotive software architecture, jointly developed by automobile manufacturers, suppliers and tool developers. AUTOSAR (AUTomotive Open System ARchitecture) is a major industry initiative to manage the growing electrical and electronic complexity in vehicles through the increased reuse and transferability of software modules.</a:t>
            </a:r>
            <a:endParaRPr sz="1400">
              <a:solidFill>
                <a:srgbClr val="FFFFFF"/>
              </a:solidFill>
            </a:endParaRPr>
          </a:p>
          <a:p>
            <a:pPr indent="0" lvl="0" marL="0">
              <a:spcBef>
                <a:spcPts val="1600"/>
              </a:spcBef>
              <a:spcAft>
                <a:spcPts val="1600"/>
              </a:spcAft>
              <a:buNone/>
            </a:pPr>
            <a:r>
              <a:t/>
            </a:r>
            <a:endParaRPr sz="1400">
              <a:solidFill>
                <a:srgbClr val="FFFFFF"/>
              </a:solidFill>
            </a:endParaRPr>
          </a:p>
        </p:txBody>
      </p:sp>
      <p:pic>
        <p:nvPicPr>
          <p:cNvPr id="155" name="Google Shape;155;p16"/>
          <p:cNvPicPr preferRelativeResize="0"/>
          <p:nvPr/>
        </p:nvPicPr>
        <p:blipFill rotWithShape="1">
          <a:blip r:embed="rId3">
            <a:alphaModFix/>
          </a:blip>
          <a:srcRect b="0" l="0" r="6759" t="14236"/>
          <a:stretch/>
        </p:blipFill>
        <p:spPr>
          <a:xfrm>
            <a:off x="1583016" y="2571750"/>
            <a:ext cx="6079259" cy="2238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0" name="Google Shape;390;p5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91" name="Google Shape;391;p52"/>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7" name="Google Shape;397;p5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98" name="Google Shape;398;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1003250" y="264275"/>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Summary :</a:t>
            </a:r>
            <a:endParaRPr/>
          </a:p>
          <a:p>
            <a:pPr indent="0" lvl="0" marL="0">
              <a:spcBef>
                <a:spcPts val="0"/>
              </a:spcBef>
              <a:spcAft>
                <a:spcPts val="0"/>
              </a:spcAft>
              <a:buNone/>
            </a:pPr>
            <a:r>
              <a:t/>
            </a:r>
            <a:endParaRPr/>
          </a:p>
        </p:txBody>
      </p:sp>
      <p:sp>
        <p:nvSpPr>
          <p:cNvPr id="404" name="Google Shape;404;p5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5" name="Google Shape;405;p54"/>
          <p:cNvPicPr preferRelativeResize="0"/>
          <p:nvPr/>
        </p:nvPicPr>
        <p:blipFill>
          <a:blip r:embed="rId3">
            <a:alphaModFix/>
          </a:blip>
          <a:stretch>
            <a:fillRect/>
          </a:stretch>
        </p:blipFill>
        <p:spPr>
          <a:xfrm>
            <a:off x="-62800" y="1424175"/>
            <a:ext cx="9206801" cy="3719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1297500" y="393750"/>
            <a:ext cx="75654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Before moving </a:t>
            </a:r>
            <a:r>
              <a:rPr lang="en"/>
              <a:t>further on</a:t>
            </a:r>
            <a:r>
              <a:rPr lang="en"/>
              <a:t> model design, we need to know about following tools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411" name="Google Shape;411;p55"/>
          <p:cNvSpPr txBox="1"/>
          <p:nvPr>
            <p:ph idx="1" type="body"/>
          </p:nvPr>
        </p:nvSpPr>
        <p:spPr>
          <a:xfrm>
            <a:off x="1297500" y="1207500"/>
            <a:ext cx="7565400" cy="3841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p>
          <a:p>
            <a:pPr indent="-342900" lvl="0" marL="457200" rtl="0">
              <a:spcBef>
                <a:spcPts val="1600"/>
              </a:spcBef>
              <a:spcAft>
                <a:spcPts val="0"/>
              </a:spcAft>
              <a:buSzPts val="1800"/>
              <a:buChar char="●"/>
            </a:pPr>
            <a:r>
              <a:rPr lang="en" sz="1800"/>
              <a:t>AAT (AUTOSAR </a:t>
            </a:r>
            <a:r>
              <a:rPr lang="en" sz="1800"/>
              <a:t>Authoring</a:t>
            </a:r>
            <a:r>
              <a:rPr lang="en" sz="1800"/>
              <a:t> Tool)</a:t>
            </a:r>
            <a:endParaRPr sz="1800"/>
          </a:p>
          <a:p>
            <a:pPr indent="-342900" lvl="0" marL="457200" rtl="0">
              <a:spcBef>
                <a:spcPts val="0"/>
              </a:spcBef>
              <a:spcAft>
                <a:spcPts val="0"/>
              </a:spcAft>
              <a:buSzPts val="1800"/>
              <a:buChar char="●"/>
            </a:pPr>
            <a:r>
              <a:rPr lang="en" sz="1800"/>
              <a:t>MATLAB</a:t>
            </a:r>
            <a:r>
              <a:rPr lang="en" sz="1800"/>
              <a:t> (MATrix LABoratory) </a:t>
            </a:r>
            <a:endParaRPr sz="1800"/>
          </a:p>
          <a:p>
            <a:pPr indent="-342900" lvl="0" marL="457200" rtl="0">
              <a:spcBef>
                <a:spcPts val="0"/>
              </a:spcBef>
              <a:spcAft>
                <a:spcPts val="0"/>
              </a:spcAft>
              <a:buSzPts val="1800"/>
              <a:buChar char="●"/>
            </a:pPr>
            <a:r>
              <a:rPr lang="en" sz="1800"/>
              <a:t>Simulink</a:t>
            </a:r>
            <a:endParaRPr sz="1800"/>
          </a:p>
          <a:p>
            <a:pPr indent="-342900" lvl="0" marL="457200">
              <a:spcBef>
                <a:spcPts val="0"/>
              </a:spcBef>
              <a:spcAft>
                <a:spcPts val="0"/>
              </a:spcAft>
              <a:buSzPts val="1800"/>
              <a:buChar char="●"/>
            </a:pPr>
            <a:r>
              <a:rPr lang="en" sz="1800"/>
              <a:t>Embedded Coder</a:t>
            </a:r>
            <a:endParaRPr sz="1800"/>
          </a:p>
        </p:txBody>
      </p:sp>
      <p:sp>
        <p:nvSpPr>
          <p:cNvPr id="412" name="Google Shape;412;p55"/>
          <p:cNvSpPr txBox="1"/>
          <p:nvPr/>
        </p:nvSpPr>
        <p:spPr>
          <a:xfrm>
            <a:off x="179425" y="3193750"/>
            <a:ext cx="8545200" cy="244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Lato"/>
                <a:ea typeface="Lato"/>
                <a:cs typeface="Lato"/>
                <a:sym typeface="Lato"/>
              </a:rPr>
              <a:t>Key products for developing AUTOSAR applications :</a:t>
            </a:r>
            <a:endParaRPr>
              <a:solidFill>
                <a:srgbClr val="FFFFFF"/>
              </a:solidFill>
              <a:latin typeface="Lato"/>
              <a:ea typeface="Lato"/>
              <a:cs typeface="Lato"/>
              <a:sym typeface="Lato"/>
            </a:endParaRPr>
          </a:p>
          <a:p>
            <a:pPr indent="0" lvl="0" marL="0" rtl="0">
              <a:spcBef>
                <a:spcPts val="0"/>
              </a:spcBef>
              <a:spcAft>
                <a:spcPts val="0"/>
              </a:spcAft>
              <a:buNone/>
            </a:pPr>
            <a:r>
              <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Simulink and Stateflow® for software design</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Embedded Coder for generating production code and ARXML, and for SIL/PIL verification</a:t>
            </a:r>
            <a:endParaRPr>
              <a:solidFill>
                <a:srgbClr val="FFFFFF"/>
              </a:solidFill>
              <a:latin typeface="Lato"/>
              <a:ea typeface="Lato"/>
              <a:cs typeface="Lato"/>
              <a:sym typeface="Lato"/>
            </a:endParaRPr>
          </a:p>
          <a:p>
            <a:pPr indent="-317500" lvl="0" marL="457200"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Third party tools for AUTOSAR authoring: Vector Informatik DaVinci Developer, KPIT Cummins K-SAR, Mentor Graphics Volcano Vehicle System Architect, ETAS ISOLAR-A</a:t>
            </a:r>
            <a:endParaRPr>
              <a:solidFill>
                <a:srgbClr val="FFFFFF"/>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1064750" y="287675"/>
            <a:ext cx="7880400" cy="1493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latin typeface="Lato"/>
                <a:ea typeface="Lato"/>
                <a:cs typeface="Lato"/>
                <a:sym typeface="Lato"/>
              </a:rPr>
              <a:t>1. AAT (AUTOSAR Authoring Tool) : </a:t>
            </a:r>
            <a:endParaRPr b="1" sz="1400">
              <a:latin typeface="Lato"/>
              <a:ea typeface="Lato"/>
              <a:cs typeface="Lato"/>
              <a:sym typeface="Lato"/>
            </a:endParaRPr>
          </a:p>
          <a:p>
            <a:pPr indent="0" lvl="0" marL="0" rtl="0">
              <a:lnSpc>
                <a:spcPct val="115000"/>
              </a:lnSpc>
              <a:spcBef>
                <a:spcPts val="1600"/>
              </a:spcBef>
              <a:spcAft>
                <a:spcPts val="1600"/>
              </a:spcAft>
              <a:buNone/>
            </a:pPr>
            <a:r>
              <a:rPr lang="en" sz="1400">
                <a:latin typeface="Lato"/>
                <a:ea typeface="Lato"/>
                <a:cs typeface="Lato"/>
                <a:sym typeface="Lato"/>
              </a:rPr>
              <a:t>An AUTOSAR Authoring Tool (Ex. DaVinci Configurator) is the central tool for configuring, validating and generating the basic software (BSW) and the runtime environment (RTE) of an AUTOSAR ECU.It’s a  Software tool which supports one or more tasks in the AUTOSAR methodology, depending on the supported tasks, an AUTOSAR tool can act as an AUTOSAR authoring tool, an AUTOSAR converter tool, and AUTOSAR processor tool or as a combination of those.</a:t>
            </a:r>
            <a:endParaRPr sz="1400"/>
          </a:p>
        </p:txBody>
      </p:sp>
      <p:pic>
        <p:nvPicPr>
          <p:cNvPr id="418" name="Google Shape;418;p56"/>
          <p:cNvPicPr preferRelativeResize="0"/>
          <p:nvPr/>
        </p:nvPicPr>
        <p:blipFill>
          <a:blip r:embed="rId3">
            <a:alphaModFix/>
          </a:blip>
          <a:stretch>
            <a:fillRect/>
          </a:stretch>
        </p:blipFill>
        <p:spPr>
          <a:xfrm>
            <a:off x="1120775" y="2147525"/>
            <a:ext cx="6902450" cy="2903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1064700" y="300950"/>
            <a:ext cx="8291400" cy="149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latin typeface="Lato"/>
                <a:ea typeface="Lato"/>
                <a:cs typeface="Lato"/>
                <a:sym typeface="Lato"/>
              </a:rPr>
              <a:t>2. MATLAB :</a:t>
            </a:r>
            <a:r>
              <a:rPr lang="en" sz="1400">
                <a:latin typeface="Lato"/>
                <a:ea typeface="Lato"/>
                <a:cs typeface="Lato"/>
                <a:sym typeface="Lato"/>
              </a:rPr>
              <a:t> </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MATLAB® is a programming platform designed specifically for engineers and scientists. The heart of MATLAB is the MATLAB language, a matrix-based language allowing the most natural expression of computational mathematics. </a:t>
            </a:r>
            <a:endParaRPr sz="1400">
              <a:latin typeface="Lato"/>
              <a:ea typeface="Lato"/>
              <a:cs typeface="Lato"/>
              <a:sym typeface="Lato"/>
            </a:endParaRPr>
          </a:p>
          <a:p>
            <a:pPr indent="0" lvl="0" marL="0" rtl="0">
              <a:spcBef>
                <a:spcPts val="0"/>
              </a:spcBef>
              <a:spcAft>
                <a:spcPts val="0"/>
              </a:spcAft>
              <a:buSzPts val="1100"/>
              <a:buFont typeface="Arial"/>
              <a:buNone/>
            </a:pPr>
            <a:r>
              <a:t/>
            </a:r>
            <a:endParaRPr sz="1400">
              <a:latin typeface="Lato"/>
              <a:ea typeface="Lato"/>
              <a:cs typeface="Lato"/>
              <a:sym typeface="Lato"/>
            </a:endParaRPr>
          </a:p>
          <a:p>
            <a:pPr indent="0" lvl="0" marL="0" rtl="0">
              <a:spcBef>
                <a:spcPts val="0"/>
              </a:spcBef>
              <a:spcAft>
                <a:spcPts val="0"/>
              </a:spcAft>
              <a:buClr>
                <a:srgbClr val="000000"/>
              </a:buClr>
              <a:buSzPts val="1100"/>
              <a:buFont typeface="Arial"/>
              <a:buNone/>
            </a:pPr>
            <a:r>
              <a:rPr lang="en" sz="1400">
                <a:latin typeface="Lato"/>
                <a:ea typeface="Lato"/>
                <a:cs typeface="Lato"/>
                <a:sym typeface="Lato"/>
              </a:rPr>
              <a:t>             What can you do with MATLAB?</a:t>
            </a:r>
            <a:endParaRPr sz="1400">
              <a:latin typeface="Lato"/>
              <a:ea typeface="Lato"/>
              <a:cs typeface="Lato"/>
              <a:sym typeface="Lato"/>
            </a:endParaRPr>
          </a:p>
          <a:p>
            <a:pPr indent="0" lvl="0" marL="0" rtl="0">
              <a:spcBef>
                <a:spcPts val="0"/>
              </a:spcBef>
              <a:spcAft>
                <a:spcPts val="0"/>
              </a:spcAft>
              <a:buClr>
                <a:srgbClr val="000000"/>
              </a:buClr>
              <a:buSzPts val="1100"/>
              <a:buFont typeface="Arial"/>
              <a:buNone/>
            </a:pPr>
            <a:r>
              <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Analyze data</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Develop algorithms</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Create models and applications</a:t>
            </a:r>
            <a:endParaRPr sz="1400">
              <a:latin typeface="Lato"/>
              <a:ea typeface="Lato"/>
              <a:cs typeface="Lato"/>
              <a:sym typeface="Lato"/>
            </a:endParaRPr>
          </a:p>
          <a:p>
            <a:pPr indent="0" lvl="0" marL="0" rtl="0">
              <a:spcBef>
                <a:spcPts val="0"/>
              </a:spcBef>
              <a:spcAft>
                <a:spcPts val="0"/>
              </a:spcAft>
              <a:buSzPts val="1100"/>
              <a:buFont typeface="Arial"/>
              <a:buNone/>
            </a:pPr>
            <a:r>
              <a:t/>
            </a:r>
            <a:endParaRPr sz="1400">
              <a:latin typeface="Lato"/>
              <a:ea typeface="Lato"/>
              <a:cs typeface="Lato"/>
              <a:sym typeface="Lato"/>
            </a:endParaRPr>
          </a:p>
          <a:p>
            <a:pPr indent="0" lvl="0" marL="0" rtl="0">
              <a:spcBef>
                <a:spcPts val="0"/>
              </a:spcBef>
              <a:spcAft>
                <a:spcPts val="0"/>
              </a:spcAft>
              <a:buSzPts val="1100"/>
              <a:buFont typeface="Arial"/>
              <a:buNone/>
            </a:pPr>
            <a:r>
              <a:t/>
            </a:r>
            <a:endParaRPr sz="1400">
              <a:latin typeface="Lato"/>
              <a:ea typeface="Lato"/>
              <a:cs typeface="Lato"/>
              <a:sym typeface="Lato"/>
            </a:endParaRPr>
          </a:p>
          <a:p>
            <a:pPr indent="0" lvl="0" marL="0" rtl="0">
              <a:spcBef>
                <a:spcPts val="0"/>
              </a:spcBef>
              <a:spcAft>
                <a:spcPts val="0"/>
              </a:spcAft>
              <a:buSzPts val="1100"/>
              <a:buFont typeface="Arial"/>
              <a:buNone/>
            </a:pPr>
            <a:r>
              <a:rPr lang="en" sz="1400">
                <a:latin typeface="Lato"/>
                <a:ea typeface="Lato"/>
                <a:cs typeface="Lato"/>
                <a:sym typeface="Lato"/>
              </a:rPr>
              <a:t>The language, apps, and built-in math functions enable you to quickly explore multiple approaches to arrive at a solution. MATLAB lets you take your ideas from research to production by deploying to enterprise applications and embedded devices, as well as integrating with Simulink® and Model-Based Design.</a:t>
            </a:r>
            <a:endParaRPr sz="1400">
              <a:latin typeface="Lato"/>
              <a:ea typeface="Lato"/>
              <a:cs typeface="Lato"/>
              <a:sym typeface="Lato"/>
            </a:endParaRPr>
          </a:p>
        </p:txBody>
      </p:sp>
      <p:pic>
        <p:nvPicPr>
          <p:cNvPr id="424" name="Google Shape;424;p57"/>
          <p:cNvPicPr preferRelativeResize="0"/>
          <p:nvPr/>
        </p:nvPicPr>
        <p:blipFill>
          <a:blip r:embed="rId3">
            <a:alphaModFix/>
          </a:blip>
          <a:stretch>
            <a:fillRect/>
          </a:stretch>
        </p:blipFill>
        <p:spPr>
          <a:xfrm>
            <a:off x="6233475" y="1458125"/>
            <a:ext cx="2481349" cy="1345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1081000" y="155150"/>
            <a:ext cx="7880400" cy="2058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latin typeface="Lato"/>
                <a:ea typeface="Lato"/>
                <a:cs typeface="Lato"/>
                <a:sym typeface="Lato"/>
              </a:rPr>
              <a:t>3. Simulink</a:t>
            </a:r>
            <a:r>
              <a:rPr b="1" lang="en" sz="1400">
                <a:latin typeface="Lato"/>
                <a:ea typeface="Lato"/>
                <a:cs typeface="Lato"/>
                <a:sym typeface="Lato"/>
              </a:rPr>
              <a:t>: </a:t>
            </a:r>
            <a:endParaRPr b="1" sz="1400">
              <a:latin typeface="Lato"/>
              <a:ea typeface="Lato"/>
              <a:cs typeface="Lato"/>
              <a:sym typeface="Lato"/>
            </a:endParaRPr>
          </a:p>
          <a:p>
            <a:pPr indent="0" lvl="0" marL="0" rtl="0">
              <a:lnSpc>
                <a:spcPct val="115000"/>
              </a:lnSpc>
              <a:spcBef>
                <a:spcPts val="1600"/>
              </a:spcBef>
              <a:spcAft>
                <a:spcPts val="1600"/>
              </a:spcAft>
              <a:buNone/>
            </a:pPr>
            <a:r>
              <a:rPr lang="en" sz="1400">
                <a:latin typeface="Lato"/>
                <a:ea typeface="Lato"/>
                <a:cs typeface="Lato"/>
                <a:sym typeface="Lato"/>
              </a:rPr>
              <a:t>Simulink, developed by MathWorks, is a graphical programming environment for modeling, simulating and analyzing multi domain dynamical systems. Simulink® is a block diagram environment for multi domain simulation and Model-Based Design. It supports system-level design, simulation, automatic code generation, and continuous test and verification of embedded systems. Simulink provides a graphical editor, customizable block libraries, and solvers for modeling and simulating dynamic systems. It is integrated with MATLAB®, enabling you to incorporate MATLAB algorithms into models and export simulation results to MATLAB for further analysis.</a:t>
            </a:r>
            <a:endParaRPr sz="1400">
              <a:latin typeface="Lato"/>
              <a:ea typeface="Lato"/>
              <a:cs typeface="Lato"/>
              <a:sym typeface="Lato"/>
            </a:endParaRPr>
          </a:p>
        </p:txBody>
      </p:sp>
      <p:pic>
        <p:nvPicPr>
          <p:cNvPr id="430" name="Google Shape;430;p58"/>
          <p:cNvPicPr preferRelativeResize="0"/>
          <p:nvPr/>
        </p:nvPicPr>
        <p:blipFill>
          <a:blip r:embed="rId3">
            <a:alphaModFix/>
          </a:blip>
          <a:stretch>
            <a:fillRect/>
          </a:stretch>
        </p:blipFill>
        <p:spPr>
          <a:xfrm>
            <a:off x="1200325" y="2452450"/>
            <a:ext cx="6116025" cy="2585000"/>
          </a:xfrm>
          <a:prstGeom prst="rect">
            <a:avLst/>
          </a:prstGeom>
          <a:noFill/>
          <a:ln>
            <a:noFill/>
          </a:ln>
        </p:spPr>
      </p:pic>
      <p:sp>
        <p:nvSpPr>
          <p:cNvPr id="431" name="Google Shape;431;p58"/>
          <p:cNvSpPr txBox="1"/>
          <p:nvPr/>
        </p:nvSpPr>
        <p:spPr>
          <a:xfrm>
            <a:off x="7542925" y="3141775"/>
            <a:ext cx="1418400" cy="144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Figure shows how a Simulink model look like.</a:t>
            </a:r>
            <a:endParaRPr>
              <a:solidFill>
                <a:srgbClr val="FFFFFF"/>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1067750" y="62225"/>
            <a:ext cx="7986300" cy="2787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latin typeface="Lato"/>
                <a:ea typeface="Lato"/>
                <a:cs typeface="Lato"/>
                <a:sym typeface="Lato"/>
              </a:rPr>
              <a:t>4</a:t>
            </a:r>
            <a:r>
              <a:rPr b="1" lang="en" sz="1400">
                <a:latin typeface="Lato"/>
                <a:ea typeface="Lato"/>
                <a:cs typeface="Lato"/>
                <a:sym typeface="Lato"/>
              </a:rPr>
              <a:t>. </a:t>
            </a:r>
            <a:r>
              <a:rPr b="1" lang="en" sz="1400">
                <a:latin typeface="Lato"/>
                <a:ea typeface="Lato"/>
                <a:cs typeface="Lato"/>
                <a:sym typeface="Lato"/>
              </a:rPr>
              <a:t>Embedded Coder :</a:t>
            </a:r>
            <a:r>
              <a:rPr b="1" lang="en" sz="1400">
                <a:latin typeface="Lato"/>
                <a:ea typeface="Lato"/>
                <a:cs typeface="Lato"/>
                <a:sym typeface="Lato"/>
              </a:rPr>
              <a:t> </a:t>
            </a:r>
            <a:endParaRPr b="1" sz="1400">
              <a:latin typeface="Lato"/>
              <a:ea typeface="Lato"/>
              <a:cs typeface="Lato"/>
              <a:sym typeface="Lato"/>
            </a:endParaRPr>
          </a:p>
          <a:p>
            <a:pPr indent="0" lvl="0" marL="0" rtl="0">
              <a:spcBef>
                <a:spcPts val="1600"/>
              </a:spcBef>
              <a:spcAft>
                <a:spcPts val="0"/>
              </a:spcAft>
              <a:buNone/>
            </a:pPr>
            <a:r>
              <a:rPr lang="en" sz="1400">
                <a:latin typeface="Lato"/>
                <a:ea typeface="Lato"/>
                <a:cs typeface="Lato"/>
                <a:sym typeface="Lato"/>
              </a:rPr>
              <a:t>Embedded Coder ® generates a readable, compact and fast C and C ++ code that can be used on embedded processors, target rapid prototyping cards and microprocessors used in mass production. Embedded Coder provides additional MATLAB Coder and Simulink Coder configuration options, as well as advanced optimizations to finely control the functions, files, and data of generated code. These optimizations improve code efficiency and facilitate integration with existing code, data types, and calibration settings used in production. It is possible to incorporate a third-party development environment into the compilation process to produce an executable.</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Embedded Coder provides integrated support for </a:t>
            </a:r>
            <a:r>
              <a:rPr b="1" lang="en" sz="1400">
                <a:latin typeface="Lato"/>
                <a:ea typeface="Lato"/>
                <a:cs typeface="Lato"/>
                <a:sym typeface="Lato"/>
              </a:rPr>
              <a:t>AUTOSAR and ASAP2 software standards</a:t>
            </a:r>
            <a:r>
              <a:rPr lang="en" sz="1400">
                <a:latin typeface="Lato"/>
                <a:ea typeface="Lato"/>
                <a:cs typeface="Lato"/>
                <a:sym typeface="Lato"/>
              </a:rPr>
              <a:t> . It also provides traceability reports, code interface documentation and automated software verification to support DO-178, IEC 61508 and ISO 26262 software development. </a:t>
            </a:r>
            <a:endParaRPr sz="1400">
              <a:latin typeface="Lato"/>
              <a:ea typeface="Lato"/>
              <a:cs typeface="Lato"/>
              <a:sym typeface="Lato"/>
            </a:endParaRPr>
          </a:p>
          <a:p>
            <a:pPr indent="0" lvl="0" marL="0" rtl="0">
              <a:lnSpc>
                <a:spcPct val="115000"/>
              </a:lnSpc>
              <a:spcBef>
                <a:spcPts val="0"/>
              </a:spcBef>
              <a:spcAft>
                <a:spcPts val="1600"/>
              </a:spcAft>
              <a:buNone/>
            </a:pPr>
            <a:r>
              <a:t/>
            </a:r>
            <a:endParaRPr sz="1400">
              <a:latin typeface="Lato"/>
              <a:ea typeface="Lato"/>
              <a:cs typeface="Lato"/>
              <a:sym typeface="Lato"/>
            </a:endParaRPr>
          </a:p>
        </p:txBody>
      </p:sp>
      <p:pic>
        <p:nvPicPr>
          <p:cNvPr id="437" name="Google Shape;437;p59"/>
          <p:cNvPicPr preferRelativeResize="0"/>
          <p:nvPr/>
        </p:nvPicPr>
        <p:blipFill>
          <a:blip r:embed="rId3">
            <a:alphaModFix/>
          </a:blip>
          <a:stretch>
            <a:fillRect/>
          </a:stretch>
        </p:blipFill>
        <p:spPr>
          <a:xfrm>
            <a:off x="1679700" y="2717550"/>
            <a:ext cx="5784604" cy="2319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835675" y="111275"/>
            <a:ext cx="8203800" cy="149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Workflows for AUTOSAR with MATLAB &amp; Simulink</a:t>
            </a:r>
            <a:endParaRPr/>
          </a:p>
          <a:p>
            <a:pPr indent="0" lvl="0" marL="0">
              <a:spcBef>
                <a:spcPts val="0"/>
              </a:spcBef>
              <a:spcAft>
                <a:spcPts val="0"/>
              </a:spcAft>
              <a:buNone/>
            </a:pPr>
            <a:r>
              <a:t/>
            </a:r>
            <a:endParaRPr/>
          </a:p>
        </p:txBody>
      </p:sp>
      <p:sp>
        <p:nvSpPr>
          <p:cNvPr id="443" name="Google Shape;443;p60"/>
          <p:cNvSpPr txBox="1"/>
          <p:nvPr>
            <p:ph idx="1" type="body"/>
          </p:nvPr>
        </p:nvSpPr>
        <p:spPr>
          <a:xfrm>
            <a:off x="1156250" y="772025"/>
            <a:ext cx="7765500" cy="372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This slide describes how you use Embedded Coder® software to configure a Simulink® representation of an AUTOSAR application for model-based design, and subsequently generate AUTOSAR-compliant code from the model.</a:t>
            </a:r>
            <a:endParaRPr sz="1400"/>
          </a:p>
          <a:p>
            <a:pPr indent="0" lvl="0" marL="0" rtl="0">
              <a:spcBef>
                <a:spcPts val="1600"/>
              </a:spcBef>
              <a:spcAft>
                <a:spcPts val="0"/>
              </a:spcAft>
              <a:buNone/>
            </a:pPr>
            <a:r>
              <a:rPr lang="en" sz="1400"/>
              <a:t>Two typical workflows are :</a:t>
            </a:r>
            <a:endParaRPr sz="1400"/>
          </a:p>
          <a:p>
            <a:pPr indent="-317500" lvl="0" marL="457200" rtl="0">
              <a:spcBef>
                <a:spcPts val="1600"/>
              </a:spcBef>
              <a:spcAft>
                <a:spcPts val="0"/>
              </a:spcAft>
              <a:buSzPts val="1400"/>
              <a:buAutoNum type="arabicPeriod"/>
            </a:pPr>
            <a:r>
              <a:rPr b="1" lang="en" sz="1400"/>
              <a:t>The Round Trip Workflow</a:t>
            </a:r>
            <a:r>
              <a:rPr lang="en" sz="1400"/>
              <a:t> : The round-trip workflow, in which you import AUTOSAR software components created by an AUTOSAR authoring tool (AAT) into the Simulink model-based design environment, and later export XML descriptions and C code for merging back into the AAT environment.</a:t>
            </a:r>
            <a:endParaRPr sz="1400"/>
          </a:p>
          <a:p>
            <a:pPr indent="0" lvl="0" marL="457200" rtl="0">
              <a:spcBef>
                <a:spcPts val="1600"/>
              </a:spcBef>
              <a:spcAft>
                <a:spcPts val="0"/>
              </a:spcAft>
              <a:buNone/>
            </a:pPr>
            <a:r>
              <a:t/>
            </a:r>
            <a:endParaRPr sz="1400"/>
          </a:p>
          <a:p>
            <a:pPr indent="-317500" lvl="0" marL="457200" rtl="0">
              <a:spcBef>
                <a:spcPts val="1600"/>
              </a:spcBef>
              <a:spcAft>
                <a:spcPts val="0"/>
              </a:spcAft>
              <a:buSzPts val="1400"/>
              <a:buAutoNum type="arabicPeriod"/>
            </a:pPr>
            <a:r>
              <a:rPr b="1" lang="en" sz="1400"/>
              <a:t>Bottom Up Workflow :</a:t>
            </a:r>
            <a:r>
              <a:rPr lang="en" sz="1400"/>
              <a:t> The Simulink originated, or bottom-up, workflow, in which you take a model-based design that originated in Simulink, configure and evolve it for AUTOSAR code generation, and export XML descriptions and C code for use in the AUTOSAR environment.</a:t>
            </a:r>
            <a:endParaRPr sz="1400"/>
          </a:p>
          <a:p>
            <a:pPr indent="0" lvl="0" marL="0">
              <a:spcBef>
                <a:spcPts val="1600"/>
              </a:spcBef>
              <a:spcAft>
                <a:spcPts val="1600"/>
              </a:spcAft>
              <a:buNone/>
            </a:pPr>
            <a:r>
              <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49" name="Google Shape;449;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0" name="Google Shape;450;p61"/>
          <p:cNvSpPr txBox="1"/>
          <p:nvPr/>
        </p:nvSpPr>
        <p:spPr>
          <a:xfrm>
            <a:off x="53050" y="198800"/>
            <a:ext cx="2266800" cy="149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Montserrat"/>
                <a:ea typeface="Montserrat"/>
                <a:cs typeface="Montserrat"/>
                <a:sym typeface="Montserrat"/>
              </a:rPr>
              <a:t>This figure </a:t>
            </a:r>
            <a:r>
              <a:rPr b="1" lang="en">
                <a:latin typeface="Montserrat"/>
                <a:ea typeface="Montserrat"/>
                <a:cs typeface="Montserrat"/>
                <a:sym typeface="Montserrat"/>
              </a:rPr>
              <a:t>describes</a:t>
            </a:r>
            <a:r>
              <a:rPr b="1" lang="en">
                <a:latin typeface="Montserrat"/>
                <a:ea typeface="Montserrat"/>
                <a:cs typeface="Montserrat"/>
                <a:sym typeface="Montserrat"/>
              </a:rPr>
              <a:t> </a:t>
            </a:r>
            <a:r>
              <a:rPr b="1" lang="en">
                <a:latin typeface="Montserrat"/>
                <a:ea typeface="Montserrat"/>
                <a:cs typeface="Montserrat"/>
                <a:sym typeface="Montserrat"/>
              </a:rPr>
              <a:t>The Round Trip Workflow :</a:t>
            </a:r>
            <a:endParaRPr b="1">
              <a:latin typeface="Montserrat"/>
              <a:ea typeface="Montserrat"/>
              <a:cs typeface="Montserrat"/>
              <a:sym typeface="Montserrat"/>
            </a:endParaRPr>
          </a:p>
          <a:p>
            <a:pPr indent="0" lvl="0" marL="0">
              <a:spcBef>
                <a:spcPts val="0"/>
              </a:spcBef>
              <a:spcAft>
                <a:spcPts val="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332800" y="546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AUTOSAR HAS FOLLOWING GOALS :</a:t>
            </a:r>
            <a:endParaRPr/>
          </a:p>
        </p:txBody>
      </p:sp>
      <p:sp>
        <p:nvSpPr>
          <p:cNvPr id="161" name="Google Shape;161;p17"/>
          <p:cNvSpPr txBox="1"/>
          <p:nvPr>
            <p:ph idx="1" type="body"/>
          </p:nvPr>
        </p:nvSpPr>
        <p:spPr>
          <a:xfrm>
            <a:off x="344125" y="1307850"/>
            <a:ext cx="4387500" cy="2911200"/>
          </a:xfrm>
          <a:prstGeom prst="rect">
            <a:avLst/>
          </a:prstGeom>
        </p:spPr>
        <p:txBody>
          <a:bodyPr anchorCtr="0" anchor="t" bIns="91425" lIns="91425" spcFirstLastPara="1" rIns="91425" wrap="square" tIns="91425">
            <a:noAutofit/>
          </a:bodyPr>
          <a:lstStyle/>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a:t>
            </a:r>
            <a:r>
              <a:rPr lang="en" sz="1400">
                <a:solidFill>
                  <a:srgbClr val="FFFFFF"/>
                </a:solidFill>
              </a:rPr>
              <a:t>fulfil </a:t>
            </a:r>
            <a:r>
              <a:rPr lang="en" sz="1400">
                <a:solidFill>
                  <a:srgbClr val="FFFFFF"/>
                </a:solidFill>
              </a:rPr>
              <a:t> future vehicle requirements, such as availability and safety, SW upgrades/ updates, and maintainability</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Standardization of interfaces between functions of the application software and to basic functions</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increase a higher penetration of components across product lines</a:t>
            </a:r>
            <a:endParaRPr sz="1400">
              <a:solidFill>
                <a:srgbClr val="FFFFFF"/>
              </a:solidFill>
            </a:endParaRPr>
          </a:p>
          <a:p>
            <a:pPr indent="0" lvl="0" marL="0">
              <a:spcBef>
                <a:spcPts val="1400"/>
              </a:spcBef>
              <a:spcAft>
                <a:spcPts val="1600"/>
              </a:spcAft>
              <a:buNone/>
            </a:pPr>
            <a:r>
              <a:t/>
            </a:r>
            <a:endParaRPr>
              <a:solidFill>
                <a:srgbClr val="FFFFFF"/>
              </a:solidFill>
            </a:endParaRPr>
          </a:p>
        </p:txBody>
      </p:sp>
      <p:sp>
        <p:nvSpPr>
          <p:cNvPr id="162" name="Google Shape;162;p17"/>
          <p:cNvSpPr txBox="1"/>
          <p:nvPr>
            <p:ph idx="2" type="body"/>
          </p:nvPr>
        </p:nvSpPr>
        <p:spPr>
          <a:xfrm>
            <a:off x="4489600" y="1307850"/>
            <a:ext cx="4585200" cy="2911200"/>
          </a:xfrm>
          <a:prstGeom prst="rect">
            <a:avLst/>
          </a:prstGeom>
        </p:spPr>
        <p:txBody>
          <a:bodyPr anchorCtr="0" anchor="t" bIns="91425" lIns="91425" spcFirstLastPara="1" rIns="91425" wrap="square" tIns="91425">
            <a:noAutofit/>
          </a:bodyPr>
          <a:lstStyle/>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re-use of software</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accelerate development and maintenance</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improve containment of product and process complexity and risk</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to optimize costs of scalable systems</a:t>
            </a:r>
            <a:endParaRPr sz="1400">
              <a:solidFill>
                <a:srgbClr val="FFFFFF"/>
              </a:solidFill>
            </a:endParaRPr>
          </a:p>
          <a:p>
            <a:pPr indent="-317500" lvl="0" marL="622300" rtl="0">
              <a:lnSpc>
                <a:spcPct val="177272"/>
              </a:lnSpc>
              <a:spcBef>
                <a:spcPts val="0"/>
              </a:spcBef>
              <a:spcAft>
                <a:spcPts val="0"/>
              </a:spcAft>
              <a:buClr>
                <a:srgbClr val="FFFFFF"/>
              </a:buClr>
              <a:buSzPts val="1400"/>
              <a:buFont typeface="Lato"/>
              <a:buChar char="●"/>
            </a:pPr>
            <a:r>
              <a:rPr lang="en" sz="1400">
                <a:solidFill>
                  <a:srgbClr val="FFFFFF"/>
                </a:solidFill>
              </a:rPr>
              <a:t>Definition of a reference architecture for ECU software</a:t>
            </a:r>
            <a:endParaRPr sz="14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62"/>
          <p:cNvPicPr preferRelativeResize="0"/>
          <p:nvPr/>
        </p:nvPicPr>
        <p:blipFill>
          <a:blip r:embed="rId3">
            <a:alphaModFix/>
          </a:blip>
          <a:stretch>
            <a:fillRect/>
          </a:stretch>
        </p:blipFill>
        <p:spPr>
          <a:xfrm>
            <a:off x="858250" y="1165225"/>
            <a:ext cx="7427499" cy="3846125"/>
          </a:xfrm>
          <a:prstGeom prst="rect">
            <a:avLst/>
          </a:prstGeom>
          <a:noFill/>
          <a:ln>
            <a:noFill/>
          </a:ln>
        </p:spPr>
      </p:pic>
      <p:sp>
        <p:nvSpPr>
          <p:cNvPr id="456" name="Google Shape;456;p62"/>
          <p:cNvSpPr txBox="1"/>
          <p:nvPr/>
        </p:nvSpPr>
        <p:spPr>
          <a:xfrm>
            <a:off x="978900" y="105925"/>
            <a:ext cx="7186200" cy="57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Montserrat"/>
                <a:ea typeface="Montserrat"/>
                <a:cs typeface="Montserrat"/>
                <a:sym typeface="Montserrat"/>
              </a:rPr>
              <a:t>BOTTOM-UP APPROACH USING MATLAB AND SIMULINK FOR AUTOSAR MODELS</a:t>
            </a:r>
            <a:endParaRPr sz="2400">
              <a:solidFill>
                <a:srgbClr val="FFFFFF"/>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685475" y="0"/>
            <a:ext cx="73182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Simulink originated (bottom-up) workflow:</a:t>
            </a:r>
            <a:endParaRPr/>
          </a:p>
        </p:txBody>
      </p:sp>
      <p:sp>
        <p:nvSpPr>
          <p:cNvPr id="462" name="Google Shape;462;p63"/>
          <p:cNvSpPr txBox="1"/>
          <p:nvPr>
            <p:ph idx="1" type="body"/>
          </p:nvPr>
        </p:nvSpPr>
        <p:spPr>
          <a:xfrm>
            <a:off x="932650" y="701400"/>
            <a:ext cx="7894800" cy="4289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sz="1400"/>
              <a:t>Develop the model using Simulink model-based design. This process includes configuring AUTOSAR elements, mapping Simulink model elements to AUTOSAR component elements, and validating the AUTOSAR configuration. </a:t>
            </a:r>
            <a:endParaRPr sz="1400"/>
          </a:p>
          <a:p>
            <a:pPr indent="-317500" lvl="0" marL="457200" rtl="0">
              <a:spcBef>
                <a:spcPts val="1600"/>
              </a:spcBef>
              <a:spcAft>
                <a:spcPts val="0"/>
              </a:spcAft>
              <a:buSzPts val="1400"/>
              <a:buChar char="●"/>
            </a:pPr>
            <a:r>
              <a:rPr lang="en" sz="1400"/>
              <a:t>Model AUTOSAR Software Components</a:t>
            </a:r>
            <a:endParaRPr sz="1400"/>
          </a:p>
          <a:p>
            <a:pPr indent="-317500" lvl="0" marL="457200" rtl="0">
              <a:spcBef>
                <a:spcPts val="0"/>
              </a:spcBef>
              <a:spcAft>
                <a:spcPts val="0"/>
              </a:spcAft>
              <a:buSzPts val="1400"/>
              <a:buChar char="●"/>
            </a:pPr>
            <a:r>
              <a:rPr lang="en" sz="1400"/>
              <a:t>AUTOSAR Component Configuration</a:t>
            </a:r>
            <a:endParaRPr sz="1400"/>
          </a:p>
          <a:p>
            <a:pPr indent="-317500" lvl="0" marL="457200" rtl="0">
              <a:spcBef>
                <a:spcPts val="0"/>
              </a:spcBef>
              <a:spcAft>
                <a:spcPts val="0"/>
              </a:spcAft>
              <a:buSzPts val="1400"/>
              <a:buChar char="●"/>
            </a:pPr>
            <a:r>
              <a:rPr lang="en" sz="1400"/>
              <a:t>Design AUTOSAR Components, Simulate, and Generate Code (Embedded Coder Support Package for AUTOSAR Standard)</a:t>
            </a:r>
            <a:endParaRPr sz="1400"/>
          </a:p>
          <a:p>
            <a:pPr indent="-317500" lvl="0" marL="457200" rtl="0">
              <a:spcBef>
                <a:spcPts val="0"/>
              </a:spcBef>
              <a:spcAft>
                <a:spcPts val="0"/>
              </a:spcAft>
              <a:buSzPts val="1400"/>
              <a:buChar char="●"/>
            </a:pPr>
            <a:r>
              <a:rPr lang="en" sz="1400"/>
              <a:t>Modeling Patterns for AUTOSAR Runnables</a:t>
            </a:r>
            <a:endParaRPr sz="1400"/>
          </a:p>
          <a:p>
            <a:pPr indent="0" lvl="0" marL="914400" rtl="0">
              <a:spcBef>
                <a:spcPts val="1600"/>
              </a:spcBef>
              <a:spcAft>
                <a:spcPts val="0"/>
              </a:spcAft>
              <a:buNone/>
            </a:pPr>
            <a:r>
              <a:t/>
            </a:r>
            <a:endParaRPr sz="1400"/>
          </a:p>
          <a:p>
            <a:pPr indent="-317500" lvl="0" marL="457200" rtl="0">
              <a:spcBef>
                <a:spcPts val="1600"/>
              </a:spcBef>
              <a:spcAft>
                <a:spcPts val="0"/>
              </a:spcAft>
              <a:buSzPts val="1400"/>
              <a:buAutoNum type="arabicPeriod"/>
            </a:pPr>
            <a:r>
              <a:rPr lang="en" sz="1400"/>
              <a:t>Export the AUTOSAR component from Simulink, generating XML description files and C code files using Embedded Coder.</a:t>
            </a:r>
            <a:endParaRPr sz="1400"/>
          </a:p>
          <a:p>
            <a:pPr indent="-317500" lvl="0" marL="457200" rtl="0">
              <a:spcBef>
                <a:spcPts val="1600"/>
              </a:spcBef>
              <a:spcAft>
                <a:spcPts val="0"/>
              </a:spcAft>
              <a:buSzPts val="1400"/>
              <a:buChar char="●"/>
            </a:pPr>
            <a:r>
              <a:rPr lang="en" sz="1400"/>
              <a:t>Generate AUTOSAR C and XML Files</a:t>
            </a:r>
            <a:endParaRPr sz="1400"/>
          </a:p>
          <a:p>
            <a:pPr indent="-317500" lvl="0" marL="457200" rtl="0">
              <a:spcBef>
                <a:spcPts val="0"/>
              </a:spcBef>
              <a:spcAft>
                <a:spcPts val="0"/>
              </a:spcAft>
              <a:buSzPts val="1400"/>
              <a:buChar char="●"/>
            </a:pPr>
            <a:r>
              <a:rPr lang="en" sz="1400"/>
              <a:t>Getting Started with AUTOSAR Code Generation</a:t>
            </a:r>
            <a:endParaRPr sz="1400"/>
          </a:p>
          <a:p>
            <a:pPr indent="0" lvl="0" marL="914400" rtl="0">
              <a:spcBef>
                <a:spcPts val="1600"/>
              </a:spcBef>
              <a:spcAft>
                <a:spcPts val="0"/>
              </a:spcAft>
              <a:buNone/>
            </a:pPr>
            <a:r>
              <a:t/>
            </a:r>
            <a:endParaRPr sz="1400"/>
          </a:p>
          <a:p>
            <a:pPr indent="-317500" lvl="0" marL="457200" rtl="0">
              <a:spcBef>
                <a:spcPts val="1600"/>
              </a:spcBef>
              <a:spcAft>
                <a:spcPts val="1600"/>
              </a:spcAft>
              <a:buSzPts val="1400"/>
              <a:buAutoNum type="arabicPeriod"/>
            </a:pPr>
            <a:r>
              <a:rPr lang="en" sz="1400"/>
              <a:t>You can also verify your generated code in a simulation. See Verify AUTOSAR C Code with SIL </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4"/>
          <p:cNvSpPr txBox="1"/>
          <p:nvPr>
            <p:ph idx="1" type="body"/>
          </p:nvPr>
        </p:nvSpPr>
        <p:spPr>
          <a:xfrm>
            <a:off x="1297500" y="183475"/>
            <a:ext cx="7941900" cy="3618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Merge generated code and description files with other systems using an AUTOSAR  authoring  tool. You can use the authoring tool to export specifications, which can be imported back into Simulink. If the arxml code contains AUTOSAR software component changes, you can update the   model to reflect the changes</a:t>
            </a:r>
            <a:endParaRPr sz="1400"/>
          </a:p>
          <a:p>
            <a:pPr indent="0" lvl="0" marL="0">
              <a:lnSpc>
                <a:spcPct val="100000"/>
              </a:lnSpc>
              <a:spcBef>
                <a:spcPts val="1600"/>
              </a:spcBef>
              <a:spcAft>
                <a:spcPts val="1600"/>
              </a:spcAft>
              <a:buNone/>
            </a:pPr>
            <a:r>
              <a:t/>
            </a:r>
            <a:endParaRPr sz="1400"/>
          </a:p>
        </p:txBody>
      </p:sp>
      <p:sp>
        <p:nvSpPr>
          <p:cNvPr id="468" name="Google Shape;468;p64"/>
          <p:cNvSpPr txBox="1"/>
          <p:nvPr/>
        </p:nvSpPr>
        <p:spPr>
          <a:xfrm>
            <a:off x="706225" y="183475"/>
            <a:ext cx="517800" cy="41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3.</a:t>
            </a:r>
            <a:endParaRPr>
              <a:solidFill>
                <a:srgbClr val="FFFFFF"/>
              </a:solidFill>
              <a:latin typeface="Lato"/>
              <a:ea typeface="Lato"/>
              <a:cs typeface="Lato"/>
              <a:sym typeface="Lato"/>
            </a:endParaRPr>
          </a:p>
        </p:txBody>
      </p:sp>
      <p:pic>
        <p:nvPicPr>
          <p:cNvPr id="469" name="Google Shape;469;p64"/>
          <p:cNvPicPr preferRelativeResize="0"/>
          <p:nvPr/>
        </p:nvPicPr>
        <p:blipFill>
          <a:blip r:embed="rId3">
            <a:alphaModFix/>
          </a:blip>
          <a:stretch>
            <a:fillRect/>
          </a:stretch>
        </p:blipFill>
        <p:spPr>
          <a:xfrm>
            <a:off x="1297500" y="1224075"/>
            <a:ext cx="7846500" cy="3919425"/>
          </a:xfrm>
          <a:prstGeom prst="rect">
            <a:avLst/>
          </a:prstGeom>
          <a:noFill/>
          <a:ln>
            <a:noFill/>
          </a:ln>
        </p:spPr>
      </p:pic>
      <p:sp>
        <p:nvSpPr>
          <p:cNvPr id="470" name="Google Shape;470;p64"/>
          <p:cNvSpPr txBox="1"/>
          <p:nvPr/>
        </p:nvSpPr>
        <p:spPr>
          <a:xfrm>
            <a:off x="1730200" y="2813025"/>
            <a:ext cx="2224500" cy="98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Simulink Editor with Library Brower</a:t>
            </a:r>
            <a:endParaRPr>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5"/>
          <p:cNvSpPr txBox="1"/>
          <p:nvPr>
            <p:ph idx="4294967295" type="title"/>
          </p:nvPr>
        </p:nvSpPr>
        <p:spPr>
          <a:xfrm>
            <a:off x="488400" y="64200"/>
            <a:ext cx="81672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Detailed step by step explanation about the model I’ve created on Simulink using Bottom-Up Approach</a:t>
            </a:r>
            <a:endParaRPr sz="2400"/>
          </a:p>
          <a:p>
            <a:pPr indent="0" lvl="0" marL="0">
              <a:spcBef>
                <a:spcPts val="0"/>
              </a:spcBef>
              <a:spcAft>
                <a:spcPts val="0"/>
              </a:spcAft>
              <a:buNone/>
            </a:pPr>
            <a:r>
              <a:t/>
            </a:r>
            <a:endParaRPr sz="2400"/>
          </a:p>
        </p:txBody>
      </p:sp>
      <p:pic>
        <p:nvPicPr>
          <p:cNvPr id="476" name="Google Shape;476;p65"/>
          <p:cNvPicPr preferRelativeResize="0"/>
          <p:nvPr/>
        </p:nvPicPr>
        <p:blipFill>
          <a:blip r:embed="rId3">
            <a:alphaModFix/>
          </a:blip>
          <a:stretch>
            <a:fillRect/>
          </a:stretch>
        </p:blipFill>
        <p:spPr>
          <a:xfrm>
            <a:off x="517825" y="1307450"/>
            <a:ext cx="8108351" cy="3671250"/>
          </a:xfrm>
          <a:prstGeom prst="rect">
            <a:avLst/>
          </a:prstGeom>
          <a:noFill/>
          <a:ln>
            <a:noFill/>
          </a:ln>
        </p:spPr>
      </p:pic>
      <p:sp>
        <p:nvSpPr>
          <p:cNvPr id="477" name="Google Shape;477;p65"/>
          <p:cNvSpPr txBox="1"/>
          <p:nvPr/>
        </p:nvSpPr>
        <p:spPr>
          <a:xfrm>
            <a:off x="4766850" y="2518775"/>
            <a:ext cx="3695700" cy="68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This is the model I’ve created with the name “Variant Subsystem Model”.</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p:txBody>
      </p:sp>
      <p:sp>
        <p:nvSpPr>
          <p:cNvPr id="478" name="Google Shape;478;p65"/>
          <p:cNvSpPr txBox="1"/>
          <p:nvPr/>
        </p:nvSpPr>
        <p:spPr>
          <a:xfrm>
            <a:off x="1859675" y="3919425"/>
            <a:ext cx="3413400" cy="68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This is a system named as Controller consisting of two subsystems</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p:txBody>
      </p:sp>
      <p:cxnSp>
        <p:nvCxnSpPr>
          <p:cNvPr id="479" name="Google Shape;479;p65"/>
          <p:cNvCxnSpPr/>
          <p:nvPr/>
        </p:nvCxnSpPr>
        <p:spPr>
          <a:xfrm flipH="1" rot="10800000">
            <a:off x="2483475" y="3554475"/>
            <a:ext cx="164700" cy="341400"/>
          </a:xfrm>
          <a:prstGeom prst="straightConnector1">
            <a:avLst/>
          </a:prstGeom>
          <a:noFill/>
          <a:ln cap="flat" cmpd="sng" w="28575">
            <a:solidFill>
              <a:srgbClr val="000000"/>
            </a:solidFill>
            <a:prstDash val="solid"/>
            <a:round/>
            <a:headEnd len="med" w="med" type="none"/>
            <a:tailEnd len="med" w="med" type="triangle"/>
          </a:ln>
        </p:spPr>
      </p:cxnSp>
      <p:cxnSp>
        <p:nvCxnSpPr>
          <p:cNvPr id="480" name="Google Shape;480;p65"/>
          <p:cNvCxnSpPr/>
          <p:nvPr/>
        </p:nvCxnSpPr>
        <p:spPr>
          <a:xfrm>
            <a:off x="2530550" y="1859675"/>
            <a:ext cx="1683000" cy="235500"/>
          </a:xfrm>
          <a:prstGeom prst="straightConnector1">
            <a:avLst/>
          </a:prstGeom>
          <a:noFill/>
          <a:ln cap="flat" cmpd="sng" w="28575">
            <a:solidFill>
              <a:srgbClr val="000000"/>
            </a:solidFill>
            <a:prstDash val="solid"/>
            <a:round/>
            <a:headEnd len="med" w="med" type="none"/>
            <a:tailEnd len="med" w="med" type="triangle"/>
          </a:ln>
        </p:spPr>
      </p:cxnSp>
      <p:sp>
        <p:nvSpPr>
          <p:cNvPr id="481" name="Google Shape;481;p65"/>
          <p:cNvSpPr txBox="1"/>
          <p:nvPr/>
        </p:nvSpPr>
        <p:spPr>
          <a:xfrm>
            <a:off x="4272525" y="1920304"/>
            <a:ext cx="3095400" cy="34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Library Browser Button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66"/>
          <p:cNvPicPr preferRelativeResize="0"/>
          <p:nvPr/>
        </p:nvPicPr>
        <p:blipFill>
          <a:blip r:embed="rId3">
            <a:alphaModFix/>
          </a:blip>
          <a:stretch>
            <a:fillRect/>
          </a:stretch>
        </p:blipFill>
        <p:spPr>
          <a:xfrm>
            <a:off x="856325" y="429075"/>
            <a:ext cx="7431350" cy="4337775"/>
          </a:xfrm>
          <a:prstGeom prst="rect">
            <a:avLst/>
          </a:prstGeom>
          <a:noFill/>
          <a:ln>
            <a:noFill/>
          </a:ln>
        </p:spPr>
      </p:pic>
      <p:sp>
        <p:nvSpPr>
          <p:cNvPr id="487" name="Google Shape;487;p66"/>
          <p:cNvSpPr txBox="1"/>
          <p:nvPr/>
        </p:nvSpPr>
        <p:spPr>
          <a:xfrm>
            <a:off x="6379350" y="1153475"/>
            <a:ext cx="1965600" cy="1035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These two are the subsystems of the system “Controller”.</a:t>
            </a:r>
            <a:endParaRPr>
              <a:latin typeface="Lato"/>
              <a:ea typeface="Lato"/>
              <a:cs typeface="Lato"/>
              <a:sym typeface="Lato"/>
            </a:endParaRPr>
          </a:p>
        </p:txBody>
      </p:sp>
      <p:cxnSp>
        <p:nvCxnSpPr>
          <p:cNvPr id="488" name="Google Shape;488;p66"/>
          <p:cNvCxnSpPr>
            <a:stCxn id="487" idx="1"/>
          </p:cNvCxnSpPr>
          <p:nvPr/>
        </p:nvCxnSpPr>
        <p:spPr>
          <a:xfrm flipH="1">
            <a:off x="5567250" y="1671425"/>
            <a:ext cx="812100" cy="317700"/>
          </a:xfrm>
          <a:prstGeom prst="straightConnector1">
            <a:avLst/>
          </a:prstGeom>
          <a:noFill/>
          <a:ln cap="flat" cmpd="sng" w="28575">
            <a:solidFill>
              <a:srgbClr val="000000"/>
            </a:solidFill>
            <a:prstDash val="solid"/>
            <a:round/>
            <a:headEnd len="med" w="med" type="none"/>
            <a:tailEnd len="med" w="med" type="triangle"/>
          </a:ln>
        </p:spPr>
      </p:cxnSp>
      <p:cxnSp>
        <p:nvCxnSpPr>
          <p:cNvPr id="489" name="Google Shape;489;p66"/>
          <p:cNvCxnSpPr>
            <a:stCxn id="487" idx="1"/>
          </p:cNvCxnSpPr>
          <p:nvPr/>
        </p:nvCxnSpPr>
        <p:spPr>
          <a:xfrm flipH="1">
            <a:off x="5531850" y="1671425"/>
            <a:ext cx="847500" cy="1482900"/>
          </a:xfrm>
          <a:prstGeom prst="straightConnector1">
            <a:avLst/>
          </a:prstGeom>
          <a:noFill/>
          <a:ln cap="flat" cmpd="sng" w="28575">
            <a:solidFill>
              <a:srgbClr val="000000"/>
            </a:solidFill>
            <a:prstDash val="solid"/>
            <a:round/>
            <a:headEnd len="med" w="med" type="none"/>
            <a:tailEnd len="med" w="med" type="triangle"/>
          </a:ln>
        </p:spPr>
      </p:cxnSp>
      <p:sp>
        <p:nvSpPr>
          <p:cNvPr id="490" name="Google Shape;490;p66"/>
          <p:cNvSpPr txBox="1"/>
          <p:nvPr/>
        </p:nvSpPr>
        <p:spPr>
          <a:xfrm>
            <a:off x="1388875" y="1153475"/>
            <a:ext cx="2189100" cy="81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This is the input to subsystem Thermostat</a:t>
            </a:r>
            <a:endParaRPr>
              <a:latin typeface="Lato"/>
              <a:ea typeface="Lato"/>
              <a:cs typeface="Lato"/>
              <a:sym typeface="Lato"/>
            </a:endParaRPr>
          </a:p>
        </p:txBody>
      </p:sp>
      <p:sp>
        <p:nvSpPr>
          <p:cNvPr id="491" name="Google Shape;491;p66"/>
          <p:cNvSpPr txBox="1"/>
          <p:nvPr/>
        </p:nvSpPr>
        <p:spPr>
          <a:xfrm>
            <a:off x="1388875" y="3578100"/>
            <a:ext cx="2189100" cy="63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This is the input to subsystem Thermostat</a:t>
            </a:r>
            <a:endParaRPr/>
          </a:p>
          <a:p>
            <a:pPr indent="0" lvl="0" marL="0">
              <a:spcBef>
                <a:spcPts val="0"/>
              </a:spcBef>
              <a:spcAft>
                <a:spcPts val="0"/>
              </a:spcAft>
              <a:buNone/>
            </a:pPr>
            <a:r>
              <a:t/>
            </a:r>
            <a:endParaRPr/>
          </a:p>
        </p:txBody>
      </p:sp>
      <p:cxnSp>
        <p:nvCxnSpPr>
          <p:cNvPr id="492" name="Google Shape;492;p66"/>
          <p:cNvCxnSpPr/>
          <p:nvPr/>
        </p:nvCxnSpPr>
        <p:spPr>
          <a:xfrm>
            <a:off x="1989125" y="1718425"/>
            <a:ext cx="223800" cy="294300"/>
          </a:xfrm>
          <a:prstGeom prst="straightConnector1">
            <a:avLst/>
          </a:prstGeom>
          <a:noFill/>
          <a:ln cap="flat" cmpd="sng" w="28575">
            <a:solidFill>
              <a:srgbClr val="000000"/>
            </a:solidFill>
            <a:prstDash val="solid"/>
            <a:round/>
            <a:headEnd len="med" w="med" type="none"/>
            <a:tailEnd len="med" w="med" type="triangle"/>
          </a:ln>
        </p:spPr>
      </p:cxnSp>
      <p:cxnSp>
        <p:nvCxnSpPr>
          <p:cNvPr id="493" name="Google Shape;493;p66"/>
          <p:cNvCxnSpPr/>
          <p:nvPr/>
        </p:nvCxnSpPr>
        <p:spPr>
          <a:xfrm flipH="1" rot="10800000">
            <a:off x="1777275" y="3024975"/>
            <a:ext cx="411900" cy="517800"/>
          </a:xfrm>
          <a:prstGeom prst="straightConnector1">
            <a:avLst/>
          </a:prstGeom>
          <a:noFill/>
          <a:ln cap="flat" cmpd="sng" w="28575">
            <a:solidFill>
              <a:srgbClr val="000000"/>
            </a:solidFill>
            <a:prstDash val="solid"/>
            <a:round/>
            <a:headEnd len="med" w="med" type="none"/>
            <a:tailEnd len="med" w="med" type="triangle"/>
          </a:ln>
        </p:spPr>
      </p:cxnSp>
      <p:cxnSp>
        <p:nvCxnSpPr>
          <p:cNvPr id="494" name="Google Shape;494;p66"/>
          <p:cNvCxnSpPr/>
          <p:nvPr/>
        </p:nvCxnSpPr>
        <p:spPr>
          <a:xfrm>
            <a:off x="6885475" y="3166125"/>
            <a:ext cx="235500" cy="447300"/>
          </a:xfrm>
          <a:prstGeom prst="straightConnector1">
            <a:avLst/>
          </a:prstGeom>
          <a:noFill/>
          <a:ln cap="flat" cmpd="sng" w="28575">
            <a:solidFill>
              <a:srgbClr val="000000"/>
            </a:solidFill>
            <a:prstDash val="solid"/>
            <a:round/>
            <a:headEnd len="med" w="med" type="none"/>
            <a:tailEnd len="med" w="med" type="triangle"/>
          </a:ln>
        </p:spPr>
      </p:cxnSp>
      <p:sp>
        <p:nvSpPr>
          <p:cNvPr id="495" name="Google Shape;495;p66"/>
          <p:cNvSpPr txBox="1"/>
          <p:nvPr/>
        </p:nvSpPr>
        <p:spPr>
          <a:xfrm>
            <a:off x="6178500" y="3542775"/>
            <a:ext cx="2109300" cy="116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This is the output of the system. We can add a Scope from Library Browser for viewing the response of the system.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67"/>
          <p:cNvPicPr preferRelativeResize="0"/>
          <p:nvPr/>
        </p:nvPicPr>
        <p:blipFill>
          <a:blip r:embed="rId3">
            <a:alphaModFix/>
          </a:blip>
          <a:stretch>
            <a:fillRect/>
          </a:stretch>
        </p:blipFill>
        <p:spPr>
          <a:xfrm>
            <a:off x="852488" y="338138"/>
            <a:ext cx="7439025" cy="4467225"/>
          </a:xfrm>
          <a:prstGeom prst="rect">
            <a:avLst/>
          </a:prstGeom>
          <a:noFill/>
          <a:ln cap="flat" cmpd="sng" w="28575">
            <a:solidFill>
              <a:srgbClr val="000000"/>
            </a:solidFill>
            <a:prstDash val="solid"/>
            <a:round/>
            <a:headEnd len="sm" w="sm" type="none"/>
            <a:tailEnd len="sm" w="sm" type="none"/>
          </a:ln>
        </p:spPr>
      </p:pic>
      <p:sp>
        <p:nvSpPr>
          <p:cNvPr id="501" name="Google Shape;501;p67"/>
          <p:cNvSpPr txBox="1"/>
          <p:nvPr/>
        </p:nvSpPr>
        <p:spPr>
          <a:xfrm>
            <a:off x="2259850" y="976900"/>
            <a:ext cx="5143500" cy="41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These are the connections inside the Thermostat Subsystem</a:t>
            </a:r>
            <a:endParaRPr/>
          </a:p>
        </p:txBody>
      </p:sp>
      <p:sp>
        <p:nvSpPr>
          <p:cNvPr id="502" name="Google Shape;502;p67"/>
          <p:cNvSpPr txBox="1"/>
          <p:nvPr/>
        </p:nvSpPr>
        <p:spPr>
          <a:xfrm>
            <a:off x="1129925" y="1894975"/>
            <a:ext cx="906300" cy="114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Constant Block for providing constant value.</a:t>
            </a:r>
            <a:endParaRPr/>
          </a:p>
        </p:txBody>
      </p:sp>
      <p:sp>
        <p:nvSpPr>
          <p:cNvPr id="503" name="Google Shape;503;p67"/>
          <p:cNvSpPr txBox="1"/>
          <p:nvPr/>
        </p:nvSpPr>
        <p:spPr>
          <a:xfrm>
            <a:off x="1388875" y="3201425"/>
            <a:ext cx="1318200" cy="61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Input Block</a:t>
            </a:r>
            <a:endParaRPr/>
          </a:p>
        </p:txBody>
      </p:sp>
      <p:sp>
        <p:nvSpPr>
          <p:cNvPr id="504" name="Google Shape;504;p67"/>
          <p:cNvSpPr txBox="1"/>
          <p:nvPr/>
        </p:nvSpPr>
        <p:spPr>
          <a:xfrm>
            <a:off x="3778175" y="2777825"/>
            <a:ext cx="1318200" cy="61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Sum Block with +/- Signs</a:t>
            </a:r>
            <a:endParaRPr/>
          </a:p>
        </p:txBody>
      </p:sp>
      <p:sp>
        <p:nvSpPr>
          <p:cNvPr id="505" name="Google Shape;505;p67"/>
          <p:cNvSpPr txBox="1"/>
          <p:nvPr/>
        </p:nvSpPr>
        <p:spPr>
          <a:xfrm>
            <a:off x="5461275" y="2777825"/>
            <a:ext cx="2224500" cy="191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Relay Block</a:t>
            </a:r>
            <a:endParaRPr/>
          </a:p>
          <a:p>
            <a:pPr indent="0" lvl="0" marL="0">
              <a:spcBef>
                <a:spcPts val="0"/>
              </a:spcBef>
              <a:spcAft>
                <a:spcPts val="0"/>
              </a:spcAft>
              <a:buNone/>
            </a:pPr>
            <a:r>
              <a:rPr lang="en" sz="1000"/>
              <a:t>(The Relay block allows its output to switch between two specified values. When the relay is on, it remains on until the input drops below the value of the Switch off point parameter. When relay is off, it remains off until the input exceeds the value of the Switch on point parameter. The block accepts one input and generates one output.)</a:t>
            </a:r>
            <a:endParaRPr sz="1000"/>
          </a:p>
        </p:txBody>
      </p:sp>
      <p:sp>
        <p:nvSpPr>
          <p:cNvPr id="506" name="Google Shape;506;p67"/>
          <p:cNvSpPr txBox="1"/>
          <p:nvPr/>
        </p:nvSpPr>
        <p:spPr>
          <a:xfrm>
            <a:off x="7623975" y="2489450"/>
            <a:ext cx="779700" cy="55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Output Block</a:t>
            </a:r>
            <a:endParaRPr/>
          </a:p>
        </p:txBody>
      </p:sp>
      <p:cxnSp>
        <p:nvCxnSpPr>
          <p:cNvPr id="507" name="Google Shape;507;p67"/>
          <p:cNvCxnSpPr>
            <a:stCxn id="502" idx="0"/>
          </p:cNvCxnSpPr>
          <p:nvPr/>
        </p:nvCxnSpPr>
        <p:spPr>
          <a:xfrm>
            <a:off x="1583075" y="1894975"/>
            <a:ext cx="465000" cy="0"/>
          </a:xfrm>
          <a:prstGeom prst="straightConnector1">
            <a:avLst/>
          </a:prstGeom>
          <a:noFill/>
          <a:ln cap="flat" cmpd="sng" w="28575">
            <a:solidFill>
              <a:srgbClr val="000000"/>
            </a:solidFill>
            <a:prstDash val="solid"/>
            <a:round/>
            <a:headEnd len="med" w="med" type="none"/>
            <a:tailEnd len="med" w="med" type="triangle"/>
          </a:ln>
        </p:spPr>
      </p:cxnSp>
      <p:cxnSp>
        <p:nvCxnSpPr>
          <p:cNvPr id="508" name="Google Shape;508;p67"/>
          <p:cNvCxnSpPr>
            <a:stCxn id="503" idx="0"/>
          </p:cNvCxnSpPr>
          <p:nvPr/>
        </p:nvCxnSpPr>
        <p:spPr>
          <a:xfrm flipH="1" rot="10800000">
            <a:off x="2047975" y="3048425"/>
            <a:ext cx="258900" cy="153000"/>
          </a:xfrm>
          <a:prstGeom prst="straightConnector1">
            <a:avLst/>
          </a:prstGeom>
          <a:noFill/>
          <a:ln cap="flat" cmpd="sng" w="28575">
            <a:solidFill>
              <a:srgbClr val="000000"/>
            </a:solidFill>
            <a:prstDash val="solid"/>
            <a:round/>
            <a:headEnd len="med" w="med" type="none"/>
            <a:tailEnd len="med" w="med" type="triangle"/>
          </a:ln>
        </p:spPr>
      </p:cxnSp>
      <p:cxnSp>
        <p:nvCxnSpPr>
          <p:cNvPr id="509" name="Google Shape;509;p67"/>
          <p:cNvCxnSpPr>
            <a:stCxn id="504" idx="0"/>
          </p:cNvCxnSpPr>
          <p:nvPr/>
        </p:nvCxnSpPr>
        <p:spPr>
          <a:xfrm rot="10800000">
            <a:off x="3907775" y="2142125"/>
            <a:ext cx="529500" cy="635700"/>
          </a:xfrm>
          <a:prstGeom prst="straightConnector1">
            <a:avLst/>
          </a:prstGeom>
          <a:noFill/>
          <a:ln cap="flat" cmpd="sng" w="28575">
            <a:solidFill>
              <a:srgbClr val="000000"/>
            </a:solidFill>
            <a:prstDash val="solid"/>
            <a:round/>
            <a:headEnd len="med" w="med" type="none"/>
            <a:tailEnd len="med" w="med" type="triangle"/>
          </a:ln>
        </p:spPr>
      </p:cxnSp>
      <p:cxnSp>
        <p:nvCxnSpPr>
          <p:cNvPr id="510" name="Google Shape;510;p67"/>
          <p:cNvCxnSpPr/>
          <p:nvPr/>
        </p:nvCxnSpPr>
        <p:spPr>
          <a:xfrm rot="10800000">
            <a:off x="5461400" y="2342375"/>
            <a:ext cx="270600" cy="376500"/>
          </a:xfrm>
          <a:prstGeom prst="straightConnector1">
            <a:avLst/>
          </a:prstGeom>
          <a:noFill/>
          <a:ln cap="flat" cmpd="sng" w="28575">
            <a:solidFill>
              <a:srgbClr val="000000"/>
            </a:solidFill>
            <a:prstDash val="solid"/>
            <a:round/>
            <a:headEnd len="med" w="med" type="none"/>
            <a:tailEnd len="med" w="med" type="triangle"/>
          </a:ln>
        </p:spPr>
      </p:cxnSp>
      <p:cxnSp>
        <p:nvCxnSpPr>
          <p:cNvPr id="511" name="Google Shape;511;p67"/>
          <p:cNvCxnSpPr>
            <a:stCxn id="506" idx="0"/>
          </p:cNvCxnSpPr>
          <p:nvPr/>
        </p:nvCxnSpPr>
        <p:spPr>
          <a:xfrm rot="10800000">
            <a:off x="7890225" y="2177450"/>
            <a:ext cx="123600" cy="3120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pic>
        <p:nvPicPr>
          <p:cNvPr id="516" name="Google Shape;516;p68"/>
          <p:cNvPicPr preferRelativeResize="0"/>
          <p:nvPr/>
        </p:nvPicPr>
        <p:blipFill>
          <a:blip r:embed="rId3">
            <a:alphaModFix/>
          </a:blip>
          <a:stretch>
            <a:fillRect/>
          </a:stretch>
        </p:blipFill>
        <p:spPr>
          <a:xfrm>
            <a:off x="152400" y="152400"/>
            <a:ext cx="8839201" cy="4873400"/>
          </a:xfrm>
          <a:prstGeom prst="rect">
            <a:avLst/>
          </a:prstGeom>
          <a:noFill/>
          <a:ln>
            <a:noFill/>
          </a:ln>
        </p:spPr>
      </p:pic>
      <p:sp>
        <p:nvSpPr>
          <p:cNvPr id="517" name="Google Shape;517;p68"/>
          <p:cNvSpPr txBox="1"/>
          <p:nvPr/>
        </p:nvSpPr>
        <p:spPr>
          <a:xfrm>
            <a:off x="588475" y="682650"/>
            <a:ext cx="4660800" cy="364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These are the connections inside the Heater Subsystem</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p:txBody>
      </p:sp>
      <p:sp>
        <p:nvSpPr>
          <p:cNvPr id="518" name="Google Shape;518;p68"/>
          <p:cNvSpPr txBox="1"/>
          <p:nvPr/>
        </p:nvSpPr>
        <p:spPr>
          <a:xfrm>
            <a:off x="393950" y="2018600"/>
            <a:ext cx="1318200" cy="61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Input Block</a:t>
            </a:r>
            <a:endParaRPr/>
          </a:p>
        </p:txBody>
      </p:sp>
      <p:cxnSp>
        <p:nvCxnSpPr>
          <p:cNvPr id="519" name="Google Shape;519;p68"/>
          <p:cNvCxnSpPr>
            <a:stCxn id="518" idx="0"/>
          </p:cNvCxnSpPr>
          <p:nvPr/>
        </p:nvCxnSpPr>
        <p:spPr>
          <a:xfrm flipH="1" rot="10800000">
            <a:off x="1053050" y="1865600"/>
            <a:ext cx="258900" cy="153000"/>
          </a:xfrm>
          <a:prstGeom prst="straightConnector1">
            <a:avLst/>
          </a:prstGeom>
          <a:noFill/>
          <a:ln cap="flat" cmpd="sng" w="28575">
            <a:solidFill>
              <a:srgbClr val="000000"/>
            </a:solidFill>
            <a:prstDash val="solid"/>
            <a:round/>
            <a:headEnd len="med" w="med" type="none"/>
            <a:tailEnd len="med" w="med" type="triangle"/>
          </a:ln>
        </p:spPr>
      </p:cxnSp>
      <p:sp>
        <p:nvSpPr>
          <p:cNvPr id="520" name="Google Shape;520;p68"/>
          <p:cNvSpPr txBox="1"/>
          <p:nvPr/>
        </p:nvSpPr>
        <p:spPr>
          <a:xfrm>
            <a:off x="152400" y="2836750"/>
            <a:ext cx="906300" cy="114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Constant Block for providing constant value.</a:t>
            </a:r>
            <a:endParaRPr/>
          </a:p>
        </p:txBody>
      </p:sp>
      <p:cxnSp>
        <p:nvCxnSpPr>
          <p:cNvPr id="521" name="Google Shape;521;p68"/>
          <p:cNvCxnSpPr>
            <a:stCxn id="520" idx="0"/>
          </p:cNvCxnSpPr>
          <p:nvPr/>
        </p:nvCxnSpPr>
        <p:spPr>
          <a:xfrm>
            <a:off x="605550" y="2836750"/>
            <a:ext cx="465000" cy="0"/>
          </a:xfrm>
          <a:prstGeom prst="straightConnector1">
            <a:avLst/>
          </a:prstGeom>
          <a:noFill/>
          <a:ln cap="flat" cmpd="sng" w="28575">
            <a:solidFill>
              <a:srgbClr val="000000"/>
            </a:solidFill>
            <a:prstDash val="solid"/>
            <a:round/>
            <a:headEnd len="med" w="med" type="none"/>
            <a:tailEnd len="med" w="med" type="triangle"/>
          </a:ln>
        </p:spPr>
      </p:cxnSp>
      <p:sp>
        <p:nvSpPr>
          <p:cNvPr id="522" name="Google Shape;522;p68"/>
          <p:cNvSpPr txBox="1"/>
          <p:nvPr/>
        </p:nvSpPr>
        <p:spPr>
          <a:xfrm>
            <a:off x="5567225" y="3295600"/>
            <a:ext cx="1165200" cy="8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Mixer for multiply two values</a:t>
            </a:r>
            <a:endParaRPr/>
          </a:p>
        </p:txBody>
      </p:sp>
      <p:cxnSp>
        <p:nvCxnSpPr>
          <p:cNvPr id="523" name="Google Shape;523;p68"/>
          <p:cNvCxnSpPr>
            <a:stCxn id="522" idx="0"/>
          </p:cNvCxnSpPr>
          <p:nvPr/>
        </p:nvCxnSpPr>
        <p:spPr>
          <a:xfrm rot="10800000">
            <a:off x="5990825" y="3095500"/>
            <a:ext cx="159000" cy="200100"/>
          </a:xfrm>
          <a:prstGeom prst="straightConnector1">
            <a:avLst/>
          </a:prstGeom>
          <a:noFill/>
          <a:ln cap="flat" cmpd="sng" w="28575">
            <a:solidFill>
              <a:srgbClr val="000000"/>
            </a:solidFill>
            <a:prstDash val="solid"/>
            <a:round/>
            <a:headEnd len="med" w="med" type="none"/>
            <a:tailEnd len="med" w="med" type="triangle"/>
          </a:ln>
        </p:spPr>
      </p:cxnSp>
      <p:sp>
        <p:nvSpPr>
          <p:cNvPr id="524" name="Google Shape;524;p68"/>
          <p:cNvSpPr txBox="1"/>
          <p:nvPr/>
        </p:nvSpPr>
        <p:spPr>
          <a:xfrm>
            <a:off x="8237700" y="2412850"/>
            <a:ext cx="906300" cy="61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Output Block</a:t>
            </a:r>
            <a:endParaRPr/>
          </a:p>
        </p:txBody>
      </p:sp>
      <p:cxnSp>
        <p:nvCxnSpPr>
          <p:cNvPr id="525" name="Google Shape;525;p68"/>
          <p:cNvCxnSpPr>
            <a:stCxn id="524" idx="0"/>
          </p:cNvCxnSpPr>
          <p:nvPr/>
        </p:nvCxnSpPr>
        <p:spPr>
          <a:xfrm rot="10800000">
            <a:off x="8567250" y="2100850"/>
            <a:ext cx="123600" cy="312000"/>
          </a:xfrm>
          <a:prstGeom prst="straightConnector1">
            <a:avLst/>
          </a:prstGeom>
          <a:noFill/>
          <a:ln cap="flat" cmpd="sng" w="28575">
            <a:solidFill>
              <a:srgbClr val="000000"/>
            </a:solidFill>
            <a:prstDash val="solid"/>
            <a:round/>
            <a:headEnd len="med" w="med" type="none"/>
            <a:tailEnd len="med" w="med" type="triangle"/>
          </a:ln>
        </p:spPr>
      </p:cxnSp>
      <p:sp>
        <p:nvSpPr>
          <p:cNvPr id="526" name="Google Shape;526;p68"/>
          <p:cNvSpPr txBox="1"/>
          <p:nvPr/>
        </p:nvSpPr>
        <p:spPr>
          <a:xfrm>
            <a:off x="3213225" y="3801725"/>
            <a:ext cx="2236200" cy="1023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Gain Block for multiplying two user defined parameters using in any mathematical expression.</a:t>
            </a:r>
            <a:endParaRPr/>
          </a:p>
        </p:txBody>
      </p:sp>
      <p:sp>
        <p:nvSpPr>
          <p:cNvPr id="527" name="Google Shape;527;p68"/>
          <p:cNvSpPr txBox="1"/>
          <p:nvPr/>
        </p:nvSpPr>
        <p:spPr>
          <a:xfrm>
            <a:off x="812125" y="4272525"/>
            <a:ext cx="2106900" cy="8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Output the constant specified by ‘Constant Value' parameter</a:t>
            </a:r>
            <a:endParaRPr/>
          </a:p>
        </p:txBody>
      </p:sp>
      <p:sp>
        <p:nvSpPr>
          <p:cNvPr id="528" name="Google Shape;528;p68"/>
          <p:cNvSpPr txBox="1"/>
          <p:nvPr/>
        </p:nvSpPr>
        <p:spPr>
          <a:xfrm>
            <a:off x="7415125" y="3413300"/>
            <a:ext cx="1518300" cy="141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We define all the parameters and constants in Model Explorer (we can find it in the tool menu)</a:t>
            </a:r>
            <a:endParaRPr b="1">
              <a:latin typeface="Lato"/>
              <a:ea typeface="Lato"/>
              <a:cs typeface="Lato"/>
              <a:sym typeface="Lato"/>
            </a:endParaRPr>
          </a:p>
        </p:txBody>
      </p:sp>
      <p:cxnSp>
        <p:nvCxnSpPr>
          <p:cNvPr id="529" name="Google Shape;529;p68"/>
          <p:cNvCxnSpPr/>
          <p:nvPr/>
        </p:nvCxnSpPr>
        <p:spPr>
          <a:xfrm flipH="1" rot="10800000">
            <a:off x="1471250" y="4001750"/>
            <a:ext cx="117600" cy="3414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pic>
        <p:nvPicPr>
          <p:cNvPr id="534" name="Google Shape;534;p69"/>
          <p:cNvPicPr preferRelativeResize="0"/>
          <p:nvPr/>
        </p:nvPicPr>
        <p:blipFill>
          <a:blip r:embed="rId3">
            <a:alphaModFix/>
          </a:blip>
          <a:stretch>
            <a:fillRect/>
          </a:stretch>
        </p:blipFill>
        <p:spPr>
          <a:xfrm>
            <a:off x="399225" y="234800"/>
            <a:ext cx="8345551" cy="4838700"/>
          </a:xfrm>
          <a:prstGeom prst="rect">
            <a:avLst/>
          </a:prstGeom>
          <a:noFill/>
          <a:ln>
            <a:noFill/>
          </a:ln>
        </p:spPr>
      </p:pic>
      <p:sp>
        <p:nvSpPr>
          <p:cNvPr id="535" name="Google Shape;535;p69"/>
          <p:cNvSpPr txBox="1"/>
          <p:nvPr/>
        </p:nvSpPr>
        <p:spPr>
          <a:xfrm>
            <a:off x="6308775" y="1777275"/>
            <a:ext cx="2436000" cy="164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This is the example of giving sign wave as an input. Here we can see the expression is being used for defining the sine wave. So we just need to fill the value of the parameters.</a:t>
            </a:r>
            <a:endParaRPr/>
          </a:p>
        </p:txBody>
      </p:sp>
      <p:cxnSp>
        <p:nvCxnSpPr>
          <p:cNvPr id="536" name="Google Shape;536;p69"/>
          <p:cNvCxnSpPr/>
          <p:nvPr/>
        </p:nvCxnSpPr>
        <p:spPr>
          <a:xfrm rot="10800000">
            <a:off x="4060775" y="1165325"/>
            <a:ext cx="2189100" cy="11769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Google Shape;541;p70"/>
          <p:cNvPicPr preferRelativeResize="0"/>
          <p:nvPr/>
        </p:nvPicPr>
        <p:blipFill>
          <a:blip r:embed="rId3">
            <a:alphaModFix/>
          </a:blip>
          <a:stretch>
            <a:fillRect/>
          </a:stretch>
        </p:blipFill>
        <p:spPr>
          <a:xfrm>
            <a:off x="146163" y="152400"/>
            <a:ext cx="8851674" cy="4838700"/>
          </a:xfrm>
          <a:prstGeom prst="rect">
            <a:avLst/>
          </a:prstGeom>
          <a:noFill/>
          <a:ln>
            <a:noFill/>
          </a:ln>
        </p:spPr>
      </p:pic>
      <p:sp>
        <p:nvSpPr>
          <p:cNvPr id="542" name="Google Shape;542;p70"/>
          <p:cNvSpPr txBox="1"/>
          <p:nvPr/>
        </p:nvSpPr>
        <p:spPr>
          <a:xfrm>
            <a:off x="223700" y="2860125"/>
            <a:ext cx="1577100" cy="147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After generating the model, we go to configuration parameter menu for generation of AUTOSAR Code.</a:t>
            </a:r>
            <a:endParaRPr b="1">
              <a:latin typeface="Lato"/>
              <a:ea typeface="Lato"/>
              <a:cs typeface="Lato"/>
              <a:sym typeface="Lato"/>
            </a:endParaRPr>
          </a:p>
        </p:txBody>
      </p:sp>
      <p:sp>
        <p:nvSpPr>
          <p:cNvPr id="543" name="Google Shape;543;p70"/>
          <p:cNvSpPr txBox="1"/>
          <p:nvPr/>
        </p:nvSpPr>
        <p:spPr>
          <a:xfrm>
            <a:off x="388400" y="1282925"/>
            <a:ext cx="1247700" cy="48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Configuration Parameter</a:t>
            </a:r>
            <a:endParaRPr/>
          </a:p>
        </p:txBody>
      </p:sp>
      <p:cxnSp>
        <p:nvCxnSpPr>
          <p:cNvPr id="544" name="Google Shape;544;p70"/>
          <p:cNvCxnSpPr>
            <a:stCxn id="543" idx="0"/>
          </p:cNvCxnSpPr>
          <p:nvPr/>
        </p:nvCxnSpPr>
        <p:spPr>
          <a:xfrm flipH="1" rot="10800000">
            <a:off x="1012250" y="800225"/>
            <a:ext cx="1412400" cy="482700"/>
          </a:xfrm>
          <a:prstGeom prst="straightConnector1">
            <a:avLst/>
          </a:prstGeom>
          <a:noFill/>
          <a:ln cap="flat" cmpd="sng" w="28575">
            <a:solidFill>
              <a:srgbClr val="000000"/>
            </a:solidFill>
            <a:prstDash val="solid"/>
            <a:round/>
            <a:headEnd len="med" w="med" type="none"/>
            <a:tailEnd len="med" w="med" type="triangle"/>
          </a:ln>
        </p:spPr>
      </p:cxnSp>
      <p:sp>
        <p:nvSpPr>
          <p:cNvPr id="545" name="Google Shape;545;p70"/>
          <p:cNvSpPr txBox="1"/>
          <p:nvPr/>
        </p:nvSpPr>
        <p:spPr>
          <a:xfrm>
            <a:off x="4630850" y="1212300"/>
            <a:ext cx="4302600" cy="48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Select “autosar.tlc” for AUTOSAR Code generation.</a:t>
            </a:r>
            <a:endParaRPr/>
          </a:p>
        </p:txBody>
      </p:sp>
      <p:cxnSp>
        <p:nvCxnSpPr>
          <p:cNvPr id="546" name="Google Shape;546;p70"/>
          <p:cNvCxnSpPr/>
          <p:nvPr/>
        </p:nvCxnSpPr>
        <p:spPr>
          <a:xfrm>
            <a:off x="5178800" y="1553650"/>
            <a:ext cx="47100" cy="2235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71"/>
          <p:cNvPicPr preferRelativeResize="0"/>
          <p:nvPr/>
        </p:nvPicPr>
        <p:blipFill>
          <a:blip r:embed="rId3">
            <a:alphaModFix/>
          </a:blip>
          <a:stretch>
            <a:fillRect/>
          </a:stretch>
        </p:blipFill>
        <p:spPr>
          <a:xfrm>
            <a:off x="181475" y="152400"/>
            <a:ext cx="878104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188600" y="0"/>
            <a:ext cx="3798900" cy="642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AUTOSAR Concepts :</a:t>
            </a:r>
            <a:endParaRPr>
              <a:solidFill>
                <a:srgbClr val="FFFFFF"/>
              </a:solidFill>
            </a:endParaRPr>
          </a:p>
          <a:p>
            <a:pPr indent="0" lvl="0" marL="0">
              <a:spcBef>
                <a:spcPts val="0"/>
              </a:spcBef>
              <a:spcAft>
                <a:spcPts val="0"/>
              </a:spcAft>
              <a:buNone/>
            </a:pPr>
            <a:r>
              <a:t/>
            </a:r>
            <a:endParaRPr b="1" sz="1400">
              <a:solidFill>
                <a:srgbClr val="FFFFFF"/>
              </a:solidFill>
              <a:latin typeface="Lato"/>
              <a:ea typeface="Lato"/>
              <a:cs typeface="Lato"/>
              <a:sym typeface="Lato"/>
            </a:endParaRPr>
          </a:p>
          <a:p>
            <a:pPr indent="0" lvl="0" marL="0">
              <a:spcBef>
                <a:spcPts val="0"/>
              </a:spcBef>
              <a:spcAft>
                <a:spcPts val="0"/>
              </a:spcAft>
              <a:buNone/>
            </a:pPr>
            <a:r>
              <a:t/>
            </a:r>
            <a:endParaRPr sz="1400">
              <a:solidFill>
                <a:srgbClr val="FFFFFF"/>
              </a:solidFill>
              <a:latin typeface="Lato"/>
              <a:ea typeface="Lato"/>
              <a:cs typeface="Lato"/>
              <a:sym typeface="Lato"/>
            </a:endParaRPr>
          </a:p>
        </p:txBody>
      </p:sp>
      <p:sp>
        <p:nvSpPr>
          <p:cNvPr id="168" name="Google Shape;168;p18"/>
          <p:cNvSpPr txBox="1"/>
          <p:nvPr>
            <p:ph idx="1" type="body"/>
          </p:nvPr>
        </p:nvSpPr>
        <p:spPr>
          <a:xfrm>
            <a:off x="1093100" y="479125"/>
            <a:ext cx="8215500" cy="3613500"/>
          </a:xfrm>
          <a:prstGeom prst="rect">
            <a:avLst/>
          </a:prstGeom>
        </p:spPr>
        <p:txBody>
          <a:bodyPr anchorCtr="0" anchor="t" bIns="91425" lIns="91425" spcFirstLastPara="1" rIns="91425" wrap="square" tIns="91425">
            <a:noAutofit/>
          </a:bodyPr>
          <a:lstStyle/>
          <a:p>
            <a:pPr indent="-317500" lvl="0" marL="457200">
              <a:lnSpc>
                <a:spcPct val="115000"/>
              </a:lnSpc>
              <a:spcBef>
                <a:spcPts val="0"/>
              </a:spcBef>
              <a:spcAft>
                <a:spcPts val="0"/>
              </a:spcAft>
              <a:buSzPts val="1400"/>
              <a:buAutoNum type="arabicPeriod"/>
            </a:pPr>
            <a:r>
              <a:rPr b="1" lang="en" sz="1400"/>
              <a:t>AUTOSAR SW-C :</a:t>
            </a:r>
            <a:endParaRPr b="1" sz="1400"/>
          </a:p>
          <a:p>
            <a:pPr indent="0" lvl="0" marL="0" rtl="0">
              <a:lnSpc>
                <a:spcPct val="115000"/>
              </a:lnSpc>
              <a:spcBef>
                <a:spcPts val="900"/>
              </a:spcBef>
              <a:spcAft>
                <a:spcPts val="0"/>
              </a:spcAft>
              <a:buNone/>
            </a:pPr>
            <a:r>
              <a:rPr lang="en" sz="1400"/>
              <a:t>The AUTOSAR Software Components encapsulate an application which runs on the AUTOSAR infrastructure. The AUTOSAR SW-C have well-defined interfaces, which are described and standardized.</a:t>
            </a:r>
            <a:endParaRPr sz="1400"/>
          </a:p>
          <a:p>
            <a:pPr indent="0" lvl="0" marL="0">
              <a:lnSpc>
                <a:spcPct val="115000"/>
              </a:lnSpc>
              <a:spcBef>
                <a:spcPts val="900"/>
              </a:spcBef>
              <a:spcAft>
                <a:spcPts val="0"/>
              </a:spcAft>
              <a:buNone/>
            </a:pPr>
            <a:r>
              <a:rPr lang="en" sz="1400"/>
              <a:t>– </a:t>
            </a:r>
            <a:r>
              <a:rPr b="1" lang="en" sz="1400"/>
              <a:t>SW-C Description :</a:t>
            </a:r>
            <a:endParaRPr b="1" sz="1400"/>
          </a:p>
          <a:p>
            <a:pPr indent="0" lvl="0" marL="0" rtl="0">
              <a:lnSpc>
                <a:spcPct val="115000"/>
              </a:lnSpc>
              <a:spcBef>
                <a:spcPts val="900"/>
              </a:spcBef>
              <a:spcAft>
                <a:spcPts val="0"/>
              </a:spcAft>
              <a:buNone/>
            </a:pPr>
            <a:r>
              <a:rPr lang="en" sz="1400"/>
              <a:t>For the interfaces as well as other aspects needed for the integration of the AUTOSAR Software Components, AUTOSAR provides a standard description format (SW-C Description) .ARXML files.</a:t>
            </a:r>
            <a:endParaRPr sz="1400"/>
          </a:p>
          <a:p>
            <a:pPr indent="0" lvl="0" marL="0">
              <a:lnSpc>
                <a:spcPct val="115000"/>
              </a:lnSpc>
              <a:spcBef>
                <a:spcPts val="900"/>
              </a:spcBef>
              <a:spcAft>
                <a:spcPts val="0"/>
              </a:spcAft>
              <a:buNone/>
            </a:pPr>
            <a:r>
              <a:t/>
            </a:r>
            <a:endParaRPr sz="1400"/>
          </a:p>
          <a:p>
            <a:pPr indent="0" lvl="0" marL="0">
              <a:lnSpc>
                <a:spcPct val="100000"/>
              </a:lnSpc>
              <a:spcBef>
                <a:spcPts val="900"/>
              </a:spcBef>
              <a:spcAft>
                <a:spcPts val="1600"/>
              </a:spcAft>
              <a:buNone/>
            </a:pPr>
            <a:r>
              <a:t/>
            </a:r>
            <a:endParaRPr sz="1400"/>
          </a:p>
        </p:txBody>
      </p:sp>
      <p:pic>
        <p:nvPicPr>
          <p:cNvPr id="169" name="Google Shape;169;p18"/>
          <p:cNvPicPr preferRelativeResize="0"/>
          <p:nvPr/>
        </p:nvPicPr>
        <p:blipFill rotWithShape="1">
          <a:blip r:embed="rId3">
            <a:alphaModFix/>
          </a:blip>
          <a:srcRect b="21697" l="13595" r="11582" t="0"/>
          <a:stretch/>
        </p:blipFill>
        <p:spPr>
          <a:xfrm>
            <a:off x="2298525" y="2747900"/>
            <a:ext cx="4621350" cy="227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Google Shape;556;p72"/>
          <p:cNvPicPr preferRelativeResize="0"/>
          <p:nvPr/>
        </p:nvPicPr>
        <p:blipFill>
          <a:blip r:embed="rId3">
            <a:alphaModFix/>
          </a:blip>
          <a:stretch>
            <a:fillRect/>
          </a:stretch>
        </p:blipFill>
        <p:spPr>
          <a:xfrm>
            <a:off x="193250" y="152400"/>
            <a:ext cx="8757499" cy="4838700"/>
          </a:xfrm>
          <a:prstGeom prst="rect">
            <a:avLst/>
          </a:prstGeom>
          <a:noFill/>
          <a:ln>
            <a:noFill/>
          </a:ln>
        </p:spPr>
      </p:pic>
      <p:sp>
        <p:nvSpPr>
          <p:cNvPr id="557" name="Google Shape;557;p72"/>
          <p:cNvSpPr txBox="1"/>
          <p:nvPr/>
        </p:nvSpPr>
        <p:spPr>
          <a:xfrm>
            <a:off x="4366700" y="3107300"/>
            <a:ext cx="3283800" cy="85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From the report section, tick the option “Create code generation report” and “Open report automatically”.</a:t>
            </a:r>
            <a:endParaRPr/>
          </a:p>
        </p:txBody>
      </p:sp>
      <p:cxnSp>
        <p:nvCxnSpPr>
          <p:cNvPr id="558" name="Google Shape;558;p72"/>
          <p:cNvCxnSpPr/>
          <p:nvPr/>
        </p:nvCxnSpPr>
        <p:spPr>
          <a:xfrm rot="10800000">
            <a:off x="4661025" y="1706675"/>
            <a:ext cx="823800" cy="12123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Google Shape;563;p73"/>
          <p:cNvPicPr preferRelativeResize="0"/>
          <p:nvPr/>
        </p:nvPicPr>
        <p:blipFill>
          <a:blip r:embed="rId3">
            <a:alphaModFix/>
          </a:blip>
          <a:stretch>
            <a:fillRect/>
          </a:stretch>
        </p:blipFill>
        <p:spPr>
          <a:xfrm>
            <a:off x="152400" y="152400"/>
            <a:ext cx="8606333" cy="4838700"/>
          </a:xfrm>
          <a:prstGeom prst="rect">
            <a:avLst/>
          </a:prstGeom>
          <a:noFill/>
          <a:ln>
            <a:noFill/>
          </a:ln>
        </p:spPr>
      </p:pic>
      <p:sp>
        <p:nvSpPr>
          <p:cNvPr id="564" name="Google Shape;564;p73"/>
          <p:cNvSpPr txBox="1"/>
          <p:nvPr/>
        </p:nvSpPr>
        <p:spPr>
          <a:xfrm>
            <a:off x="4307825" y="2571750"/>
            <a:ext cx="3754500" cy="113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Before going to the AUTOSAR code generation stage, first configure the model components as “AUTOSAR Components” using this method.</a:t>
            </a:r>
            <a:endParaRPr/>
          </a:p>
        </p:txBody>
      </p:sp>
      <p:cxnSp>
        <p:nvCxnSpPr>
          <p:cNvPr id="565" name="Google Shape;565;p73"/>
          <p:cNvCxnSpPr/>
          <p:nvPr/>
        </p:nvCxnSpPr>
        <p:spPr>
          <a:xfrm rot="10800000">
            <a:off x="3531025" y="823975"/>
            <a:ext cx="2424600" cy="16242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74"/>
          <p:cNvPicPr preferRelativeResize="0"/>
          <p:nvPr/>
        </p:nvPicPr>
        <p:blipFill>
          <a:blip r:embed="rId3">
            <a:alphaModFix/>
          </a:blip>
          <a:stretch>
            <a:fillRect/>
          </a:stretch>
        </p:blipFill>
        <p:spPr>
          <a:xfrm>
            <a:off x="152400" y="152400"/>
            <a:ext cx="7895555" cy="4838700"/>
          </a:xfrm>
          <a:prstGeom prst="rect">
            <a:avLst/>
          </a:prstGeom>
          <a:noFill/>
          <a:ln cap="flat" cmpd="sng" w="9525">
            <a:solidFill>
              <a:srgbClr val="000000"/>
            </a:solidFill>
            <a:prstDash val="solid"/>
            <a:round/>
            <a:headEnd len="sm" w="sm" type="none"/>
            <a:tailEnd len="sm" w="sm" type="none"/>
          </a:ln>
        </p:spPr>
      </p:pic>
      <p:sp>
        <p:nvSpPr>
          <p:cNvPr id="571" name="Google Shape;571;p74"/>
          <p:cNvSpPr txBox="1"/>
          <p:nvPr/>
        </p:nvSpPr>
        <p:spPr>
          <a:xfrm>
            <a:off x="1006025" y="2224550"/>
            <a:ext cx="2106900" cy="189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Configure all components by clicking this “green tick”.</a:t>
            </a:r>
            <a:endParaRPr/>
          </a:p>
          <a:p>
            <a:pPr indent="0" lvl="0" marL="0">
              <a:spcBef>
                <a:spcPts val="0"/>
              </a:spcBef>
              <a:spcAft>
                <a:spcPts val="0"/>
              </a:spcAft>
              <a:buNone/>
            </a:pPr>
            <a:r>
              <a:t/>
            </a:r>
            <a:endParaRPr/>
          </a:p>
          <a:p>
            <a:pPr indent="0" lvl="0" marL="0">
              <a:spcBef>
                <a:spcPts val="0"/>
              </a:spcBef>
              <a:spcAft>
                <a:spcPts val="0"/>
              </a:spcAft>
              <a:buNone/>
            </a:pPr>
            <a:r>
              <a:rPr lang="en"/>
              <a:t>We can check the AUTOSAR components mapping and their properties from here.</a:t>
            </a:r>
            <a:endParaRPr/>
          </a:p>
        </p:txBody>
      </p:sp>
      <p:cxnSp>
        <p:nvCxnSpPr>
          <p:cNvPr id="572" name="Google Shape;572;p74"/>
          <p:cNvCxnSpPr/>
          <p:nvPr/>
        </p:nvCxnSpPr>
        <p:spPr>
          <a:xfrm rot="10800000">
            <a:off x="1094550" y="753225"/>
            <a:ext cx="141300" cy="1353600"/>
          </a:xfrm>
          <a:prstGeom prst="straightConnector1">
            <a:avLst/>
          </a:prstGeom>
          <a:noFill/>
          <a:ln cap="flat" cmpd="sng" w="28575">
            <a:solidFill>
              <a:srgbClr val="000000"/>
            </a:solidFill>
            <a:prstDash val="solid"/>
            <a:round/>
            <a:headEnd len="med" w="med" type="none"/>
            <a:tailEnd len="med" w="med" type="triangle"/>
          </a:ln>
        </p:spPr>
      </p:cxnSp>
      <p:cxnSp>
        <p:nvCxnSpPr>
          <p:cNvPr id="573" name="Google Shape;573;p74"/>
          <p:cNvCxnSpPr/>
          <p:nvPr/>
        </p:nvCxnSpPr>
        <p:spPr>
          <a:xfrm>
            <a:off x="1341775" y="4048900"/>
            <a:ext cx="35400" cy="235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Google Shape;578;p75"/>
          <p:cNvPicPr preferRelativeResize="0"/>
          <p:nvPr/>
        </p:nvPicPr>
        <p:blipFill rotWithShape="1">
          <a:blip r:embed="rId3">
            <a:alphaModFix/>
          </a:blip>
          <a:srcRect b="4879" l="0" r="0" t="0"/>
          <a:stretch/>
        </p:blipFill>
        <p:spPr>
          <a:xfrm>
            <a:off x="268850" y="152400"/>
            <a:ext cx="8606326" cy="4826325"/>
          </a:xfrm>
          <a:prstGeom prst="rect">
            <a:avLst/>
          </a:prstGeom>
          <a:noFill/>
          <a:ln>
            <a:noFill/>
          </a:ln>
        </p:spPr>
      </p:pic>
      <p:sp>
        <p:nvSpPr>
          <p:cNvPr id="579" name="Google Shape;579;p75"/>
          <p:cNvSpPr txBox="1"/>
          <p:nvPr/>
        </p:nvSpPr>
        <p:spPr>
          <a:xfrm>
            <a:off x="4861475" y="2813050"/>
            <a:ext cx="3871800" cy="105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Now, for AUTOSAR code generation, Click on code and then “C/C++ Code” and the “Embedded Coder Quick Start”</a:t>
            </a:r>
            <a:endParaRPr/>
          </a:p>
        </p:txBody>
      </p:sp>
      <p:cxnSp>
        <p:nvCxnSpPr>
          <p:cNvPr id="580" name="Google Shape;580;p75"/>
          <p:cNvCxnSpPr/>
          <p:nvPr/>
        </p:nvCxnSpPr>
        <p:spPr>
          <a:xfrm rot="10800000">
            <a:off x="3601750" y="741375"/>
            <a:ext cx="3801600" cy="19422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Google Shape;585;p76"/>
          <p:cNvPicPr preferRelativeResize="0"/>
          <p:nvPr/>
        </p:nvPicPr>
        <p:blipFill>
          <a:blip r:embed="rId3">
            <a:alphaModFix/>
          </a:blip>
          <a:stretch>
            <a:fillRect/>
          </a:stretch>
        </p:blipFill>
        <p:spPr>
          <a:xfrm>
            <a:off x="731375" y="152400"/>
            <a:ext cx="7681238" cy="4838701"/>
          </a:xfrm>
          <a:prstGeom prst="rect">
            <a:avLst/>
          </a:prstGeom>
          <a:noFill/>
          <a:ln>
            <a:noFill/>
          </a:ln>
        </p:spPr>
      </p:pic>
      <p:sp>
        <p:nvSpPr>
          <p:cNvPr id="586" name="Google Shape;586;p76"/>
          <p:cNvSpPr txBox="1"/>
          <p:nvPr/>
        </p:nvSpPr>
        <p:spPr>
          <a:xfrm>
            <a:off x="2189225" y="3766400"/>
            <a:ext cx="4154700" cy="48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This is the “Embedded Coder Quick Start” window</a:t>
            </a:r>
            <a:endParaRPr/>
          </a:p>
        </p:txBody>
      </p:sp>
      <p:sp>
        <p:nvSpPr>
          <p:cNvPr id="587" name="Google Shape;587;p76"/>
          <p:cNvSpPr txBox="1"/>
          <p:nvPr/>
        </p:nvSpPr>
        <p:spPr>
          <a:xfrm>
            <a:off x="6850150" y="3448625"/>
            <a:ext cx="1188900" cy="57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Click on the “Next”</a:t>
            </a:r>
            <a:endParaRPr/>
          </a:p>
        </p:txBody>
      </p:sp>
      <p:cxnSp>
        <p:nvCxnSpPr>
          <p:cNvPr id="588" name="Google Shape;588;p76"/>
          <p:cNvCxnSpPr>
            <a:stCxn id="587" idx="2"/>
          </p:cNvCxnSpPr>
          <p:nvPr/>
        </p:nvCxnSpPr>
        <p:spPr>
          <a:xfrm>
            <a:off x="7444600" y="4025225"/>
            <a:ext cx="276600" cy="5181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Google Shape;593;p77"/>
          <p:cNvPicPr preferRelativeResize="0"/>
          <p:nvPr/>
        </p:nvPicPr>
        <p:blipFill>
          <a:blip r:embed="rId3">
            <a:alphaModFix/>
          </a:blip>
          <a:stretch>
            <a:fillRect/>
          </a:stretch>
        </p:blipFill>
        <p:spPr>
          <a:xfrm>
            <a:off x="234438" y="152400"/>
            <a:ext cx="8675124" cy="4838701"/>
          </a:xfrm>
          <a:prstGeom prst="rect">
            <a:avLst/>
          </a:prstGeom>
          <a:noFill/>
          <a:ln>
            <a:noFill/>
          </a:ln>
        </p:spPr>
      </p:pic>
      <p:sp>
        <p:nvSpPr>
          <p:cNvPr id="594" name="Google Shape;594;p77"/>
          <p:cNvSpPr txBox="1"/>
          <p:nvPr/>
        </p:nvSpPr>
        <p:spPr>
          <a:xfrm>
            <a:off x="1612500" y="2683575"/>
            <a:ext cx="2130300" cy="41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Again click on the “Next”</a:t>
            </a:r>
            <a:endParaRPr/>
          </a:p>
        </p:txBody>
      </p:sp>
      <p:cxnSp>
        <p:nvCxnSpPr>
          <p:cNvPr id="595" name="Google Shape;595;p77"/>
          <p:cNvCxnSpPr/>
          <p:nvPr/>
        </p:nvCxnSpPr>
        <p:spPr>
          <a:xfrm>
            <a:off x="3895875" y="3166125"/>
            <a:ext cx="3519300" cy="15066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pic>
        <p:nvPicPr>
          <p:cNvPr id="600" name="Google Shape;600;p78"/>
          <p:cNvPicPr preferRelativeResize="0"/>
          <p:nvPr/>
        </p:nvPicPr>
        <p:blipFill>
          <a:blip r:embed="rId3">
            <a:alphaModFix/>
          </a:blip>
          <a:stretch>
            <a:fillRect/>
          </a:stretch>
        </p:blipFill>
        <p:spPr>
          <a:xfrm>
            <a:off x="152400" y="152400"/>
            <a:ext cx="8804574" cy="4838701"/>
          </a:xfrm>
          <a:prstGeom prst="rect">
            <a:avLst/>
          </a:prstGeom>
          <a:noFill/>
          <a:ln>
            <a:noFill/>
          </a:ln>
        </p:spPr>
      </p:pic>
      <p:sp>
        <p:nvSpPr>
          <p:cNvPr id="601" name="Google Shape;601;p78"/>
          <p:cNvSpPr txBox="1"/>
          <p:nvPr/>
        </p:nvSpPr>
        <p:spPr>
          <a:xfrm>
            <a:off x="1659575" y="2836575"/>
            <a:ext cx="3719400" cy="75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Select the option “C code compliant with AUTOSAR” for AUTOSAR Code Generation and then click “Next”</a:t>
            </a:r>
            <a:endParaRPr/>
          </a:p>
        </p:txBody>
      </p:sp>
      <p:cxnSp>
        <p:nvCxnSpPr>
          <p:cNvPr id="602" name="Google Shape;602;p78"/>
          <p:cNvCxnSpPr/>
          <p:nvPr/>
        </p:nvCxnSpPr>
        <p:spPr>
          <a:xfrm rot="10800000">
            <a:off x="2036150" y="2436425"/>
            <a:ext cx="694500" cy="306000"/>
          </a:xfrm>
          <a:prstGeom prst="straightConnector1">
            <a:avLst/>
          </a:prstGeom>
          <a:noFill/>
          <a:ln cap="flat" cmpd="sng" w="28575">
            <a:solidFill>
              <a:srgbClr val="000000"/>
            </a:solidFill>
            <a:prstDash val="solid"/>
            <a:round/>
            <a:headEnd len="med" w="med" type="none"/>
            <a:tailEnd len="med" w="med" type="triangle"/>
          </a:ln>
        </p:spPr>
      </p:cxnSp>
      <p:cxnSp>
        <p:nvCxnSpPr>
          <p:cNvPr id="603" name="Google Shape;603;p78"/>
          <p:cNvCxnSpPr/>
          <p:nvPr/>
        </p:nvCxnSpPr>
        <p:spPr>
          <a:xfrm>
            <a:off x="4296050" y="3813475"/>
            <a:ext cx="3213300" cy="7179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pic>
        <p:nvPicPr>
          <p:cNvPr id="608" name="Google Shape;608;p79"/>
          <p:cNvPicPr preferRelativeResize="0"/>
          <p:nvPr/>
        </p:nvPicPr>
        <p:blipFill>
          <a:blip r:embed="rId3">
            <a:alphaModFix/>
          </a:blip>
          <a:stretch>
            <a:fillRect/>
          </a:stretch>
        </p:blipFill>
        <p:spPr>
          <a:xfrm>
            <a:off x="152400" y="152400"/>
            <a:ext cx="8558986" cy="4838701"/>
          </a:xfrm>
          <a:prstGeom prst="rect">
            <a:avLst/>
          </a:prstGeom>
          <a:noFill/>
          <a:ln>
            <a:noFill/>
          </a:ln>
        </p:spPr>
      </p:pic>
      <p:sp>
        <p:nvSpPr>
          <p:cNvPr id="609" name="Google Shape;609;p79"/>
          <p:cNvSpPr txBox="1"/>
          <p:nvPr/>
        </p:nvSpPr>
        <p:spPr>
          <a:xfrm>
            <a:off x="5543675" y="3601650"/>
            <a:ext cx="2977800" cy="63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Keep clicking Next and reach the “Generate Code” tab.</a:t>
            </a:r>
            <a:endParaRPr/>
          </a:p>
        </p:txBody>
      </p:sp>
      <p:cxnSp>
        <p:nvCxnSpPr>
          <p:cNvPr id="610" name="Google Shape;610;p79"/>
          <p:cNvCxnSpPr/>
          <p:nvPr/>
        </p:nvCxnSpPr>
        <p:spPr>
          <a:xfrm rot="10800000">
            <a:off x="7156050" y="929775"/>
            <a:ext cx="482700" cy="26130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80"/>
          <p:cNvPicPr preferRelativeResize="0"/>
          <p:nvPr/>
        </p:nvPicPr>
        <p:blipFill>
          <a:blip r:embed="rId3">
            <a:alphaModFix/>
          </a:blip>
          <a:stretch>
            <a:fillRect/>
          </a:stretch>
        </p:blipFill>
        <p:spPr>
          <a:xfrm>
            <a:off x="214825" y="152400"/>
            <a:ext cx="8714356" cy="4838699"/>
          </a:xfrm>
          <a:prstGeom prst="rect">
            <a:avLst/>
          </a:prstGeom>
          <a:noFill/>
          <a:ln cap="flat" cmpd="sng" w="9525">
            <a:solidFill>
              <a:schemeClr val="dk2"/>
            </a:solidFill>
            <a:prstDash val="solid"/>
            <a:round/>
            <a:headEnd len="sm" w="sm" type="none"/>
            <a:tailEnd len="sm" w="sm" type="none"/>
          </a:ln>
        </p:spPr>
      </p:pic>
      <p:sp>
        <p:nvSpPr>
          <p:cNvPr id="616" name="Google Shape;616;p80"/>
          <p:cNvSpPr txBox="1"/>
          <p:nvPr/>
        </p:nvSpPr>
        <p:spPr>
          <a:xfrm>
            <a:off x="5849700" y="988675"/>
            <a:ext cx="2930700" cy="63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Here, you’ll see the that Code Generation is completed.</a:t>
            </a:r>
            <a:endParaRPr/>
          </a:p>
        </p:txBody>
      </p:sp>
      <p:sp>
        <p:nvSpPr>
          <p:cNvPr id="617" name="Google Shape;617;p80"/>
          <p:cNvSpPr txBox="1"/>
          <p:nvPr/>
        </p:nvSpPr>
        <p:spPr>
          <a:xfrm>
            <a:off x="6143950" y="2318700"/>
            <a:ext cx="2460000" cy="117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Now, click on “Code Generate Report” for viewing the detailed info about the generated AUTOSAR code.</a:t>
            </a:r>
            <a:endParaRPr/>
          </a:p>
        </p:txBody>
      </p:sp>
      <p:sp>
        <p:nvSpPr>
          <p:cNvPr id="618" name="Google Shape;618;p80"/>
          <p:cNvSpPr txBox="1"/>
          <p:nvPr/>
        </p:nvSpPr>
        <p:spPr>
          <a:xfrm>
            <a:off x="1400625" y="3495600"/>
            <a:ext cx="3813600" cy="117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At this stage, a folder named as “YourModelName_autosar_rtw” containing C source code files and </a:t>
            </a:r>
            <a:r>
              <a:rPr b="1" lang="en">
                <a:latin typeface="Lato"/>
                <a:ea typeface="Lato"/>
                <a:cs typeface="Lato"/>
                <a:sym typeface="Lato"/>
              </a:rPr>
              <a:t>AUTOSAR XML files (ARXML) has been </a:t>
            </a:r>
            <a:r>
              <a:rPr b="1" lang="en">
                <a:latin typeface="Lato"/>
                <a:ea typeface="Lato"/>
                <a:cs typeface="Lato"/>
                <a:sym typeface="Lato"/>
              </a:rPr>
              <a:t>created in the working directory of MATLAB </a:t>
            </a:r>
            <a:endParaRPr b="1">
              <a:latin typeface="Lato"/>
              <a:ea typeface="Lato"/>
              <a:cs typeface="Lato"/>
              <a:sym typeface="Lato"/>
            </a:endParaRPr>
          </a:p>
        </p:txBody>
      </p:sp>
      <p:cxnSp>
        <p:nvCxnSpPr>
          <p:cNvPr id="619" name="Google Shape;619;p80"/>
          <p:cNvCxnSpPr/>
          <p:nvPr/>
        </p:nvCxnSpPr>
        <p:spPr>
          <a:xfrm rot="10800000">
            <a:off x="3225000" y="812125"/>
            <a:ext cx="2624700" cy="494400"/>
          </a:xfrm>
          <a:prstGeom prst="straightConnector1">
            <a:avLst/>
          </a:prstGeom>
          <a:noFill/>
          <a:ln cap="flat" cmpd="sng" w="28575">
            <a:solidFill>
              <a:srgbClr val="000000"/>
            </a:solidFill>
            <a:prstDash val="solid"/>
            <a:round/>
            <a:headEnd len="med" w="med" type="none"/>
            <a:tailEnd len="med" w="med" type="triangle"/>
          </a:ln>
        </p:spPr>
      </p:cxnSp>
      <p:cxnSp>
        <p:nvCxnSpPr>
          <p:cNvPr id="620" name="Google Shape;620;p80"/>
          <p:cNvCxnSpPr/>
          <p:nvPr/>
        </p:nvCxnSpPr>
        <p:spPr>
          <a:xfrm rot="10800000">
            <a:off x="3601725" y="1682975"/>
            <a:ext cx="2436300" cy="682800"/>
          </a:xfrm>
          <a:prstGeom prst="straightConnector1">
            <a:avLst/>
          </a:prstGeom>
          <a:noFill/>
          <a:ln cap="flat" cmpd="sng" w="28575">
            <a:solidFill>
              <a:srgbClr val="000000"/>
            </a:solidFill>
            <a:prstDash val="solid"/>
            <a:round/>
            <a:headEnd len="med" w="med" type="none"/>
            <a:tailEnd len="med" w="med" type="triangle"/>
          </a:ln>
        </p:spPr>
      </p:cxnSp>
      <p:sp>
        <p:nvSpPr>
          <p:cNvPr id="621" name="Google Shape;621;p80"/>
          <p:cNvSpPr txBox="1"/>
          <p:nvPr/>
        </p:nvSpPr>
        <p:spPr>
          <a:xfrm>
            <a:off x="5990925" y="3931200"/>
            <a:ext cx="1800900" cy="49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Click Finish for closing this window.</a:t>
            </a:r>
            <a:endParaRPr/>
          </a:p>
        </p:txBody>
      </p:sp>
      <p:cxnSp>
        <p:nvCxnSpPr>
          <p:cNvPr id="622" name="Google Shape;622;p80"/>
          <p:cNvCxnSpPr>
            <a:stCxn id="621" idx="3"/>
          </p:cNvCxnSpPr>
          <p:nvPr/>
        </p:nvCxnSpPr>
        <p:spPr>
          <a:xfrm>
            <a:off x="7791825" y="4178400"/>
            <a:ext cx="588300" cy="3294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pic>
        <p:nvPicPr>
          <p:cNvPr id="627" name="Google Shape;627;p81"/>
          <p:cNvPicPr preferRelativeResize="0"/>
          <p:nvPr/>
        </p:nvPicPr>
        <p:blipFill>
          <a:blip r:embed="rId3">
            <a:alphaModFix/>
          </a:blip>
          <a:stretch>
            <a:fillRect/>
          </a:stretch>
        </p:blipFill>
        <p:spPr>
          <a:xfrm>
            <a:off x="157938" y="152400"/>
            <a:ext cx="8828125" cy="4838700"/>
          </a:xfrm>
          <a:prstGeom prst="rect">
            <a:avLst/>
          </a:prstGeom>
          <a:noFill/>
          <a:ln>
            <a:noFill/>
          </a:ln>
        </p:spPr>
      </p:pic>
      <p:sp>
        <p:nvSpPr>
          <p:cNvPr id="628" name="Google Shape;628;p81"/>
          <p:cNvSpPr txBox="1"/>
          <p:nvPr/>
        </p:nvSpPr>
        <p:spPr>
          <a:xfrm>
            <a:off x="4649175" y="1259350"/>
            <a:ext cx="3860700" cy="4473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This is how Code Generation Report look like.</a:t>
            </a:r>
            <a:endParaRPr b="1">
              <a:latin typeface="Lato"/>
              <a:ea typeface="Lato"/>
              <a:cs typeface="Lato"/>
              <a:sym typeface="Lato"/>
            </a:endParaRPr>
          </a:p>
        </p:txBody>
      </p:sp>
      <p:sp>
        <p:nvSpPr>
          <p:cNvPr id="629" name="Google Shape;629;p81"/>
          <p:cNvSpPr txBox="1"/>
          <p:nvPr/>
        </p:nvSpPr>
        <p:spPr>
          <a:xfrm>
            <a:off x="5367125" y="2813025"/>
            <a:ext cx="3307500" cy="52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AUTOSAR XML (ARXML) files are contained here.</a:t>
            </a:r>
            <a:endParaRPr/>
          </a:p>
        </p:txBody>
      </p:sp>
      <p:cxnSp>
        <p:nvCxnSpPr>
          <p:cNvPr id="630" name="Google Shape;630;p81"/>
          <p:cNvCxnSpPr/>
          <p:nvPr/>
        </p:nvCxnSpPr>
        <p:spPr>
          <a:xfrm flipH="1">
            <a:off x="2942525" y="3036675"/>
            <a:ext cx="2424600" cy="612000"/>
          </a:xfrm>
          <a:prstGeom prst="straightConnector1">
            <a:avLst/>
          </a:prstGeom>
          <a:noFill/>
          <a:ln cap="flat" cmpd="sng" w="28575">
            <a:solidFill>
              <a:srgbClr val="000000"/>
            </a:solidFill>
            <a:prstDash val="solid"/>
            <a:round/>
            <a:headEnd len="med" w="med" type="none"/>
            <a:tailEnd len="med" w="med" type="triangle"/>
          </a:ln>
        </p:spPr>
      </p:cxnSp>
      <p:sp>
        <p:nvSpPr>
          <p:cNvPr id="631" name="Google Shape;631;p81"/>
          <p:cNvSpPr txBox="1"/>
          <p:nvPr/>
        </p:nvSpPr>
        <p:spPr>
          <a:xfrm>
            <a:off x="157950" y="2589400"/>
            <a:ext cx="1489800" cy="85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t>These two are C source code and header file.</a:t>
            </a:r>
            <a:endParaRPr/>
          </a:p>
        </p:txBody>
      </p:sp>
      <p:cxnSp>
        <p:nvCxnSpPr>
          <p:cNvPr id="632" name="Google Shape;632;p81"/>
          <p:cNvCxnSpPr>
            <a:stCxn id="631" idx="3"/>
          </p:cNvCxnSpPr>
          <p:nvPr/>
        </p:nvCxnSpPr>
        <p:spPr>
          <a:xfrm>
            <a:off x="1647750" y="3019000"/>
            <a:ext cx="329700" cy="64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118150" y="436050"/>
            <a:ext cx="7744800" cy="427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Lato"/>
                <a:ea typeface="Lato"/>
                <a:cs typeface="Lato"/>
                <a:sym typeface="Lato"/>
              </a:rPr>
              <a:t>2. Virtual Function Bus :</a:t>
            </a:r>
            <a:endParaRPr b="1" sz="1400">
              <a:latin typeface="Lato"/>
              <a:ea typeface="Lato"/>
              <a:cs typeface="Lato"/>
              <a:sym typeface="Lato"/>
            </a:endParaRPr>
          </a:p>
          <a:p>
            <a:pPr indent="0" lvl="0" marL="0">
              <a:spcBef>
                <a:spcPts val="0"/>
              </a:spcBef>
              <a:spcAft>
                <a:spcPts val="0"/>
              </a:spcAft>
              <a:buNone/>
            </a:pPr>
            <a:r>
              <a:t/>
            </a:r>
            <a:endParaRPr b="1"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From a general perspective, the virtual function bus can be described as a system modeling and communication concept. It is logical entity that facilitates the concept of relocatability within the AUTOSAR software architecture by providing a virtual infrastructure that is independent from any actual underlying infrastructure and provides all services required for a virtual interaction between AUTOSAR components.</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As illustrated in figure in next slide, the virtual function bus is a component interconnection concept that strictly separates the domain of application development and modeling from the infrastructure. It provides generic communication services that can be consumed by any existing AUTOSAR software component. Although any of these services are virtual, they will then in a later development phase be mapped to actual implemented methods, that are specific for the underlying hardware infrastructure.</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rPr lang="en" sz="1400">
                <a:latin typeface="Lato"/>
                <a:ea typeface="Lato"/>
                <a:cs typeface="Lato"/>
                <a:sym typeface="Lato"/>
              </a:rPr>
              <a:t>This supports reuse of SWCs across projects and platforms. The VFB is implemented for a specific vehicle by supplying a specifically configured RTE in conjunction with a suitably configured BSW for each ECU.</a:t>
            </a:r>
            <a:endParaRPr sz="14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82"/>
          <p:cNvPicPr preferRelativeResize="0"/>
          <p:nvPr/>
        </p:nvPicPr>
        <p:blipFill>
          <a:blip r:embed="rId3">
            <a:alphaModFix/>
          </a:blip>
          <a:stretch>
            <a:fillRect/>
          </a:stretch>
        </p:blipFill>
        <p:spPr>
          <a:xfrm>
            <a:off x="152400" y="152400"/>
            <a:ext cx="8839202" cy="4710790"/>
          </a:xfrm>
          <a:prstGeom prst="rect">
            <a:avLst/>
          </a:prstGeom>
          <a:noFill/>
          <a:ln>
            <a:noFill/>
          </a:ln>
        </p:spPr>
      </p:pic>
      <p:sp>
        <p:nvSpPr>
          <p:cNvPr id="638" name="Google Shape;638;p82"/>
          <p:cNvSpPr txBox="1"/>
          <p:nvPr/>
        </p:nvSpPr>
        <p:spPr>
          <a:xfrm>
            <a:off x="6296950" y="717975"/>
            <a:ext cx="2283300" cy="6357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This is how “AUTOSAR XML file look like.</a:t>
            </a:r>
            <a:endParaRPr b="1">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descr="Black and white upward shot of Golden Gate Bridge" id="643" name="Google Shape;643;p83"/>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644" name="Google Shape;644;p83"/>
          <p:cNvPicPr preferRelativeResize="0"/>
          <p:nvPr/>
        </p:nvPicPr>
        <p:blipFill>
          <a:blip r:embed="rId4">
            <a:alphaModFix/>
          </a:blip>
          <a:stretch>
            <a:fillRect/>
          </a:stretch>
        </p:blipFill>
        <p:spPr>
          <a:xfrm>
            <a:off x="0" y="0"/>
            <a:ext cx="9144000" cy="5143500"/>
          </a:xfrm>
          <a:prstGeom prst="rect">
            <a:avLst/>
          </a:prstGeom>
          <a:noFill/>
          <a:ln>
            <a:noFill/>
          </a:ln>
        </p:spPr>
      </p:pic>
      <p:sp>
        <p:nvSpPr>
          <p:cNvPr id="645" name="Google Shape;645;p83"/>
          <p:cNvSpPr txBox="1"/>
          <p:nvPr/>
        </p:nvSpPr>
        <p:spPr>
          <a:xfrm>
            <a:off x="119300" y="1471475"/>
            <a:ext cx="1126800" cy="123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1696500"/>
            <a:ext cx="8520600" cy="189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0" name="Google Shape;180;p20"/>
          <p:cNvSpPr txBox="1"/>
          <p:nvPr>
            <p:ph idx="1" type="body"/>
          </p:nvPr>
        </p:nvSpPr>
        <p:spPr>
          <a:xfrm>
            <a:off x="765000" y="100800"/>
            <a:ext cx="8520600" cy="12189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a:t>Figure : </a:t>
            </a:r>
            <a:r>
              <a:rPr lang="en"/>
              <a:t>Overview on the principles of virtual interaction using the AUTOSAR Virtual Function Bus (VFB) </a:t>
            </a:r>
            <a:endParaRPr/>
          </a:p>
          <a:p>
            <a:pPr indent="0" lvl="0" marL="0" algn="ctr">
              <a:spcBef>
                <a:spcPts val="1600"/>
              </a:spcBef>
              <a:spcAft>
                <a:spcPts val="1600"/>
              </a:spcAft>
              <a:buNone/>
            </a:pPr>
            <a:r>
              <a:t/>
            </a:r>
            <a:endParaRPr/>
          </a:p>
        </p:txBody>
      </p:sp>
      <p:pic>
        <p:nvPicPr>
          <p:cNvPr id="181" name="Google Shape;181;p20"/>
          <p:cNvPicPr preferRelativeResize="0"/>
          <p:nvPr/>
        </p:nvPicPr>
        <p:blipFill>
          <a:blip r:embed="rId3">
            <a:alphaModFix/>
          </a:blip>
          <a:stretch>
            <a:fillRect/>
          </a:stretch>
        </p:blipFill>
        <p:spPr>
          <a:xfrm>
            <a:off x="105925" y="647350"/>
            <a:ext cx="8921675" cy="438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idx="4294967295" type="title"/>
          </p:nvPr>
        </p:nvSpPr>
        <p:spPr>
          <a:xfrm>
            <a:off x="773700" y="211800"/>
            <a:ext cx="7596600" cy="471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400">
                <a:latin typeface="Lato"/>
                <a:ea typeface="Lato"/>
                <a:cs typeface="Lato"/>
                <a:sym typeface="Lato"/>
              </a:rPr>
              <a:t>3.  Runtime Environment :</a:t>
            </a:r>
            <a:endParaRPr b="1" sz="1400">
              <a:latin typeface="Lato"/>
              <a:ea typeface="Lato"/>
              <a:cs typeface="Lato"/>
              <a:sym typeface="Lato"/>
            </a:endParaRPr>
          </a:p>
          <a:p>
            <a:pPr indent="0" lvl="0" marL="0" rtl="0">
              <a:spcBef>
                <a:spcPts val="0"/>
              </a:spcBef>
              <a:spcAft>
                <a:spcPts val="0"/>
              </a:spcAft>
              <a:buNone/>
            </a:pPr>
            <a:r>
              <a:t/>
            </a:r>
            <a:endParaRPr b="1"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In contrast to the purely virtual </a:t>
            </a:r>
            <a:r>
              <a:rPr lang="en" sz="1400">
                <a:latin typeface="Lato"/>
                <a:ea typeface="Lato"/>
                <a:cs typeface="Lato"/>
                <a:sym typeface="Lato"/>
              </a:rPr>
              <a:t>specification</a:t>
            </a:r>
            <a:r>
              <a:rPr lang="en" sz="1400">
                <a:latin typeface="Lato"/>
                <a:ea typeface="Lato"/>
                <a:cs typeface="Lato"/>
                <a:sym typeface="Lato"/>
              </a:rPr>
              <a:t> of the communication topology and interaction between components which is done via the virtual function bus, the runtime environment provides an actual implementation for these artifacts. It could also be said that the runtime environment provides an actual representation of the virtual concepts of the VFB for one </a:t>
            </a:r>
            <a:r>
              <a:rPr lang="en" sz="1400">
                <a:latin typeface="Lato"/>
                <a:ea typeface="Lato"/>
                <a:cs typeface="Lato"/>
                <a:sym typeface="Lato"/>
              </a:rPr>
              <a:t>specific</a:t>
            </a:r>
            <a:r>
              <a:rPr lang="en" sz="1400">
                <a:latin typeface="Lato"/>
                <a:ea typeface="Lato"/>
                <a:cs typeface="Lato"/>
                <a:sym typeface="Lato"/>
              </a:rPr>
              <a:t> ECU.</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Each ECU has its own customized RTE implementation which is generated during the ECU </a:t>
            </a:r>
            <a:r>
              <a:rPr lang="en" sz="1400">
                <a:latin typeface="Lato"/>
                <a:ea typeface="Lato"/>
                <a:cs typeface="Lato"/>
                <a:sym typeface="Lato"/>
              </a:rPr>
              <a:t>Configuration</a:t>
            </a:r>
            <a:r>
              <a:rPr lang="en" sz="1400">
                <a:latin typeface="Lato"/>
                <a:ea typeface="Lato"/>
                <a:cs typeface="Lato"/>
                <a:sym typeface="Lato"/>
              </a:rPr>
              <a:t> process of the AUTOSAR methodology 2. The ECU mapping, i.e. the information about which component will deployed on which ECU, is part of the input of this </a:t>
            </a:r>
            <a:r>
              <a:rPr lang="en" sz="1400">
                <a:latin typeface="Lato"/>
                <a:ea typeface="Lato"/>
                <a:cs typeface="Lato"/>
                <a:sym typeface="Lato"/>
              </a:rPr>
              <a:t>configuration</a:t>
            </a:r>
            <a:r>
              <a:rPr lang="en" sz="1400">
                <a:latin typeface="Lato"/>
                <a:ea typeface="Lato"/>
                <a:cs typeface="Lato"/>
                <a:sym typeface="Lato"/>
              </a:rPr>
              <a:t> process. Depending on the location of each component, the formerly virtual interaction can then be mapped to real interaction implementation. More precisely, components that are mapped onto one ECU will communicate through Intra ECU-Mechanisms, like function calls while Inter-ECU communication will be realized using, e.g. a communication bus infrastructure. Since the RTE source code is usually generated, it can be tailored by the generator to implement</a:t>
            </a:r>
            <a:endParaRPr sz="1400">
              <a:latin typeface="Lato"/>
              <a:ea typeface="Lato"/>
              <a:cs typeface="Lato"/>
              <a:sym typeface="Lato"/>
            </a:endParaRPr>
          </a:p>
          <a:p>
            <a:pPr indent="0" lvl="0" marL="0" rtl="0">
              <a:spcBef>
                <a:spcPts val="0"/>
              </a:spcBef>
              <a:spcAft>
                <a:spcPts val="0"/>
              </a:spcAft>
              <a:buNone/>
            </a:pPr>
            <a:r>
              <a:rPr lang="en" sz="1400">
                <a:latin typeface="Lato"/>
                <a:ea typeface="Lato"/>
                <a:cs typeface="Lato"/>
                <a:sym typeface="Lato"/>
              </a:rPr>
              <a:t>exactly the communication paths required by its connected AUTOSAR components. Thus the RTE can be seen as a static implementation of specialized communication topologies. Figure in next slide illustrates an example transformation where the components that were virtually connected via one single virtual function bus are mapped onto other ECU's.</a:t>
            </a:r>
            <a:endParaRPr sz="1400">
              <a:latin typeface="Lato"/>
              <a:ea typeface="Lato"/>
              <a:cs typeface="Lato"/>
              <a:sym typeface="Lato"/>
            </a:endParaRPr>
          </a:p>
          <a:p>
            <a:pPr indent="0" lvl="0" marL="0" rtl="0">
              <a:spcBef>
                <a:spcPts val="0"/>
              </a:spcBef>
              <a:spcAft>
                <a:spcPts val="0"/>
              </a:spcAft>
              <a:buNone/>
            </a:pPr>
            <a:r>
              <a:t/>
            </a:r>
            <a:endParaRPr sz="1400">
              <a:latin typeface="Lato"/>
              <a:ea typeface="Lato"/>
              <a:cs typeface="Lato"/>
              <a:sym typeface="Lato"/>
            </a:endParaRPr>
          </a:p>
          <a:p>
            <a:pPr indent="0" lvl="0" marL="0">
              <a:spcBef>
                <a:spcPts val="0"/>
              </a:spcBef>
              <a:spcAft>
                <a:spcPts val="0"/>
              </a:spcAft>
              <a:buNone/>
            </a:pPr>
            <a:r>
              <a:t/>
            </a:r>
            <a:endParaRPr sz="1400">
              <a:latin typeface="Lato"/>
              <a:ea typeface="Lato"/>
              <a:cs typeface="Lato"/>
              <a:sym typeface="Lato"/>
            </a:endParaRPr>
          </a:p>
        </p:txBody>
      </p:sp>
      <p:cxnSp>
        <p:nvCxnSpPr>
          <p:cNvPr id="187" name="Google Shape;187;p21"/>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